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30"/>
  </p:notesMasterIdLst>
  <p:sldIdLst>
    <p:sldId id="256" r:id="rId5"/>
    <p:sldId id="425" r:id="rId6"/>
    <p:sldId id="257" r:id="rId7"/>
    <p:sldId id="387" r:id="rId8"/>
    <p:sldId id="479" r:id="rId9"/>
    <p:sldId id="475" r:id="rId10"/>
    <p:sldId id="480" r:id="rId11"/>
    <p:sldId id="451" r:id="rId12"/>
    <p:sldId id="469" r:id="rId13"/>
    <p:sldId id="470" r:id="rId14"/>
    <p:sldId id="471" r:id="rId15"/>
    <p:sldId id="461" r:id="rId16"/>
    <p:sldId id="464" r:id="rId17"/>
    <p:sldId id="462" r:id="rId18"/>
    <p:sldId id="442" r:id="rId19"/>
    <p:sldId id="449" r:id="rId20"/>
    <p:sldId id="465" r:id="rId21"/>
    <p:sldId id="473" r:id="rId22"/>
    <p:sldId id="472" r:id="rId23"/>
    <p:sldId id="476" r:id="rId24"/>
    <p:sldId id="440" r:id="rId25"/>
    <p:sldId id="478" r:id="rId26"/>
    <p:sldId id="454" r:id="rId27"/>
    <p:sldId id="443" r:id="rId28"/>
    <p:sldId id="444" r:id="rId29"/>
  </p:sldIdLst>
  <p:sldSz cx="12192000" cy="6858000"/>
  <p:notesSz cx="7315200" cy="96012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AAD0092-6C31-400F-A879-A8FC0E65991A}">
          <p14:sldIdLst>
            <p14:sldId id="256"/>
            <p14:sldId id="425"/>
            <p14:sldId id="257"/>
            <p14:sldId id="387"/>
            <p14:sldId id="479"/>
            <p14:sldId id="475"/>
            <p14:sldId id="480"/>
            <p14:sldId id="451"/>
            <p14:sldId id="469"/>
            <p14:sldId id="470"/>
            <p14:sldId id="471"/>
            <p14:sldId id="461"/>
            <p14:sldId id="464"/>
            <p14:sldId id="462"/>
            <p14:sldId id="442"/>
            <p14:sldId id="449"/>
            <p14:sldId id="465"/>
            <p14:sldId id="473"/>
            <p14:sldId id="472"/>
            <p14:sldId id="476"/>
            <p14:sldId id="440"/>
            <p14:sldId id="478"/>
            <p14:sldId id="454"/>
            <p14:sldId id="443"/>
            <p14:sldId id="44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7B4E6F-685F-F0DD-2CDF-A71A6FDE8821}" name="Kate Mullins" initials="KM" userId="S::kmullins@hsri.org::3c925d8b-5587-48e5-a787-1966b9b45682" providerId="AD"/>
  <p188:author id="{918E7EB2-A558-3E2F-EDB7-9921AD2821F4}" name="Quinn Lawrence" initials="QL" userId="S::qlawrence@hsri.org::42986477-bb73-441e-b004-93a9a68e4feb" providerId="AD"/>
  <p188:author id="{D60FE9D7-2CEC-38D2-0DB1-15CEACEA53DD}" name="Jim Jones" initials="JJ" userId="S::jimj@TEN2ELEVEN.NET::783e2945-cdbb-4fd4-8b77-9f1271f2ef6e" providerId="AD"/>
  <p188:author id="{B982E0FB-45F0-6178-4921-3E2C1F5474B6}" name="Leanne Candura" initials="LC" userId="S::lcandura@hsri.org::e14de9e8-f9d8-44de-a618-6b6c2cbe241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Bonsant, Kimberly" initials="BK" lastIdx="8" clrIdx="6">
    <p:extLst>
      <p:ext uri="{19B8F6BF-5375-455C-9EA6-DF929625EA0E}">
        <p15:presenceInfo xmlns:p15="http://schemas.microsoft.com/office/powerpoint/2012/main" userId="S-1-5-21-4241590797-1299073551-2511459964-7237" providerId="AD"/>
      </p:ext>
    </p:extLst>
  </p:cmAuthor>
  <p:cmAuthor id="1" name="Leanne Candura" initials="LC" lastIdx="67" clrIdx="0"/>
  <p:cmAuthor id="8" name="Harrington, Karynlee" initials="HK" lastIdx="2" clrIdx="7">
    <p:extLst>
      <p:ext uri="{19B8F6BF-5375-455C-9EA6-DF929625EA0E}">
        <p15:presenceInfo xmlns:p15="http://schemas.microsoft.com/office/powerpoint/2012/main" userId="S-1-5-21-4241590797-1299073551-2511459964-9121" providerId="AD"/>
      </p:ext>
    </p:extLst>
  </p:cmAuthor>
  <p:cmAuthor id="2" name="Kate Mullins" initials="KM" lastIdx="84" clrIdx="1"/>
  <p:cmAuthor id="3" name="Steven Noyes" initials="SN" lastIdx="7" clrIdx="2"/>
  <p:cmAuthor id="4" name="Jessica Maloney" initials="JM" lastIdx="11" clrIdx="3"/>
  <p:cmAuthor id="5" name="Brian Twitchell" initials="BT" lastIdx="5" clrIdx="4"/>
  <p:cmAuthor id="6" name="Allie Myers" initials="AM"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4F00B-28B4-44F3-9022-879F25AFFEAE}" v="5" dt="2024-03-14T12:10:29.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171" autoAdjust="0"/>
  </p:normalViewPr>
  <p:slideViewPr>
    <p:cSldViewPr snapToGrid="0">
      <p:cViewPr varScale="1">
        <p:scale>
          <a:sx n="91" d="100"/>
          <a:sy n="91" d="100"/>
        </p:scale>
        <p:origin x="293" y="53"/>
      </p:cViewPr>
      <p:guideLst>
        <p:guide orient="horz" pos="2160"/>
        <p:guide pos="3840"/>
      </p:guideLst>
    </p:cSldViewPr>
  </p:slideViewPr>
  <p:notesTextViewPr>
    <p:cViewPr>
      <p:scale>
        <a:sx n="125" d="100"/>
        <a:sy n="125" d="100"/>
      </p:scale>
      <p:origin x="0" y="0"/>
    </p:cViewPr>
  </p:notesTextViewPr>
  <p:notesViewPr>
    <p:cSldViewPr snapToGrid="0">
      <p:cViewPr>
        <p:scale>
          <a:sx n="100" d="100"/>
          <a:sy n="100" d="100"/>
        </p:scale>
        <p:origin x="1890" y="-7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hyperlink" Target="mailto:mhdohelp@hsri.org" TargetMode="External"/></Relationships>
</file>

<file path=ppt/diagrams/_rels/data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ata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ata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3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hyperlink" Target="mailto:mhdohelp@hsri.org" TargetMode="External"/><Relationship Id="rId2" Type="http://schemas.openxmlformats.org/officeDocument/2006/relationships/image" Target="../media/image12.svg"/><Relationship Id="rId1"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3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B8BCF1C-709E-4F56-A20E-0BB3259D12F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01A418A-6734-4168-AA58-286BCC70454E}">
      <dgm:prSet/>
      <dgm:spPr/>
      <dgm:t>
        <a:bodyPr/>
        <a:lstStyle/>
        <a:p>
          <a:r>
            <a:rPr lang="en-US" dirty="0"/>
            <a:t>Please mute your audio.</a:t>
          </a:r>
        </a:p>
      </dgm:t>
    </dgm:pt>
    <dgm:pt modelId="{136C76FC-67BD-4938-8222-9C20A775F69A}" type="parTrans" cxnId="{4799447A-D97E-4864-BAFF-E3BD9D09F699}">
      <dgm:prSet/>
      <dgm:spPr/>
      <dgm:t>
        <a:bodyPr/>
        <a:lstStyle/>
        <a:p>
          <a:endParaRPr lang="en-US"/>
        </a:p>
      </dgm:t>
    </dgm:pt>
    <dgm:pt modelId="{EAE9A938-9B57-486D-9867-EBFB0AE209E0}" type="sibTrans" cxnId="{4799447A-D97E-4864-BAFF-E3BD9D09F699}">
      <dgm:prSet/>
      <dgm:spPr/>
      <dgm:t>
        <a:bodyPr/>
        <a:lstStyle/>
        <a:p>
          <a:endParaRPr lang="en-US"/>
        </a:p>
      </dgm:t>
    </dgm:pt>
    <dgm:pt modelId="{B0CA3C09-AA84-40E4-BE6B-2BF96ED16F06}">
      <dgm:prSet/>
      <dgm:spPr/>
      <dgm:t>
        <a:bodyPr/>
        <a:lstStyle/>
        <a:p>
          <a:r>
            <a:rPr lang="en-US"/>
            <a:t>Please submit questions via the webinar chat feature.</a:t>
          </a:r>
        </a:p>
      </dgm:t>
    </dgm:pt>
    <dgm:pt modelId="{8FCBBCF9-76FD-4279-BA1C-A97B2050D50E}" type="parTrans" cxnId="{EEE1D34C-DE1E-4796-A4B5-03B114C29CD8}">
      <dgm:prSet/>
      <dgm:spPr/>
      <dgm:t>
        <a:bodyPr/>
        <a:lstStyle/>
        <a:p>
          <a:endParaRPr lang="en-US"/>
        </a:p>
      </dgm:t>
    </dgm:pt>
    <dgm:pt modelId="{CA9A97EE-2358-47CE-B175-932C04D1FC13}" type="sibTrans" cxnId="{EEE1D34C-DE1E-4796-A4B5-03B114C29CD8}">
      <dgm:prSet/>
      <dgm:spPr/>
      <dgm:t>
        <a:bodyPr/>
        <a:lstStyle/>
        <a:p>
          <a:endParaRPr lang="en-US"/>
        </a:p>
      </dgm:t>
    </dgm:pt>
    <dgm:pt modelId="{F315AC3A-CDCB-40A6-BAF3-E178AF68B24B}">
      <dgm:prSet/>
      <dgm:spPr/>
      <dgm:t>
        <a:bodyPr/>
        <a:lstStyle/>
        <a:p>
          <a:r>
            <a:rPr lang="en-US" dirty="0"/>
            <a:t>We will respond to questions in writing and make them available in the FAQ posted in the MHDO Prescription Drug Price Data Portal.</a:t>
          </a:r>
        </a:p>
      </dgm:t>
    </dgm:pt>
    <dgm:pt modelId="{5F29F764-C30B-41CD-882D-83C74FD31FEA}" type="parTrans" cxnId="{CA5064F9-45E6-4B39-A280-4D1045F2494D}">
      <dgm:prSet/>
      <dgm:spPr/>
      <dgm:t>
        <a:bodyPr/>
        <a:lstStyle/>
        <a:p>
          <a:endParaRPr lang="en-US"/>
        </a:p>
      </dgm:t>
    </dgm:pt>
    <dgm:pt modelId="{E5EC23D3-FF5D-46BB-A338-19F2B27C46C5}" type="sibTrans" cxnId="{CA5064F9-45E6-4B39-A280-4D1045F2494D}">
      <dgm:prSet/>
      <dgm:spPr/>
      <dgm:t>
        <a:bodyPr/>
        <a:lstStyle/>
        <a:p>
          <a:endParaRPr lang="en-US"/>
        </a:p>
      </dgm:t>
    </dgm:pt>
    <dgm:pt modelId="{20906551-D6BE-46AF-89D9-4BA9DED7A14C}">
      <dgm:prSet/>
      <dgm:spPr/>
      <dgm:t>
        <a:bodyPr/>
        <a:lstStyle/>
        <a:p>
          <a:r>
            <a:rPr lang="en-US" dirty="0"/>
            <a:t>A recording of the webinar will be distributed after the webinar </a:t>
          </a:r>
          <a:r>
            <a:rPr lang="en-US" dirty="0">
              <a:solidFill>
                <a:schemeClr val="bg1"/>
              </a:solidFill>
            </a:rPr>
            <a:t>and made available </a:t>
          </a:r>
          <a:r>
            <a:rPr lang="en-US" dirty="0"/>
            <a:t>on the MHDO website. </a:t>
          </a:r>
        </a:p>
      </dgm:t>
    </dgm:pt>
    <dgm:pt modelId="{EAA107AF-A142-45C0-8D46-B9108A796FE7}" type="parTrans" cxnId="{BD353110-4EBE-467E-993C-3FF2323133C9}">
      <dgm:prSet/>
      <dgm:spPr/>
      <dgm:t>
        <a:bodyPr/>
        <a:lstStyle/>
        <a:p>
          <a:endParaRPr lang="en-US"/>
        </a:p>
      </dgm:t>
    </dgm:pt>
    <dgm:pt modelId="{4E3AF6C8-AACE-4033-8711-09928724EFB7}" type="sibTrans" cxnId="{BD353110-4EBE-467E-993C-3FF2323133C9}">
      <dgm:prSet/>
      <dgm:spPr/>
      <dgm:t>
        <a:bodyPr/>
        <a:lstStyle/>
        <a:p>
          <a:endParaRPr lang="en-US"/>
        </a:p>
      </dgm:t>
    </dgm:pt>
    <dgm:pt modelId="{BD8981A0-7530-47C6-8D4D-276234ED33A9}" type="pres">
      <dgm:prSet presAssocID="{BB8BCF1C-709E-4F56-A20E-0BB3259D12F3}" presName="root" presStyleCnt="0">
        <dgm:presLayoutVars>
          <dgm:dir/>
          <dgm:resizeHandles val="exact"/>
        </dgm:presLayoutVars>
      </dgm:prSet>
      <dgm:spPr/>
    </dgm:pt>
    <dgm:pt modelId="{0057EC0E-C21B-41A2-A52A-FBBDE12982FB}" type="pres">
      <dgm:prSet presAssocID="{501A418A-6734-4168-AA58-286BCC70454E}" presName="compNode" presStyleCnt="0"/>
      <dgm:spPr/>
    </dgm:pt>
    <dgm:pt modelId="{364F34EA-0E50-44F8-8913-FDCD7DBB3806}" type="pres">
      <dgm:prSet presAssocID="{501A418A-6734-4168-AA58-286BCC70454E}" presName="bgRect" presStyleLbl="bgShp" presStyleIdx="0" presStyleCnt="4"/>
      <dgm:spPr/>
    </dgm:pt>
    <dgm:pt modelId="{15E7250F-D282-43C1-A7EC-DD2D54633B50}" type="pres">
      <dgm:prSet presAssocID="{501A418A-6734-4168-AA58-286BCC70454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J"/>
        </a:ext>
      </dgm:extLst>
    </dgm:pt>
    <dgm:pt modelId="{E645A2FA-A334-42B9-8709-6CE3EB86806F}" type="pres">
      <dgm:prSet presAssocID="{501A418A-6734-4168-AA58-286BCC70454E}" presName="spaceRect" presStyleCnt="0"/>
      <dgm:spPr/>
    </dgm:pt>
    <dgm:pt modelId="{841E1DE6-AE27-4572-A9A8-B517A73F997E}" type="pres">
      <dgm:prSet presAssocID="{501A418A-6734-4168-AA58-286BCC70454E}" presName="parTx" presStyleLbl="revTx" presStyleIdx="0" presStyleCnt="4">
        <dgm:presLayoutVars>
          <dgm:chMax val="0"/>
          <dgm:chPref val="0"/>
        </dgm:presLayoutVars>
      </dgm:prSet>
      <dgm:spPr/>
    </dgm:pt>
    <dgm:pt modelId="{78240D5A-EAE3-4B8A-9DC3-80DC82772959}" type="pres">
      <dgm:prSet presAssocID="{EAE9A938-9B57-486D-9867-EBFB0AE209E0}" presName="sibTrans" presStyleCnt="0"/>
      <dgm:spPr/>
    </dgm:pt>
    <dgm:pt modelId="{CDACBF2E-91C7-4265-8916-B7DFEE5FCF31}" type="pres">
      <dgm:prSet presAssocID="{B0CA3C09-AA84-40E4-BE6B-2BF96ED16F06}" presName="compNode" presStyleCnt="0"/>
      <dgm:spPr/>
    </dgm:pt>
    <dgm:pt modelId="{0206852C-89A0-4A8E-9A5B-DE568CEA9336}" type="pres">
      <dgm:prSet presAssocID="{B0CA3C09-AA84-40E4-BE6B-2BF96ED16F06}" presName="bgRect" presStyleLbl="bgShp" presStyleIdx="1" presStyleCnt="4"/>
      <dgm:spPr/>
    </dgm:pt>
    <dgm:pt modelId="{B5FB31D3-95A9-4264-AB95-60A5B0554B8B}" type="pres">
      <dgm:prSet presAssocID="{B0CA3C09-AA84-40E4-BE6B-2BF96ED16F0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F8B44D39-A31B-44BB-B598-254C00359C11}" type="pres">
      <dgm:prSet presAssocID="{B0CA3C09-AA84-40E4-BE6B-2BF96ED16F06}" presName="spaceRect" presStyleCnt="0"/>
      <dgm:spPr/>
    </dgm:pt>
    <dgm:pt modelId="{526D3424-8E17-4CDE-B367-77119582A9E6}" type="pres">
      <dgm:prSet presAssocID="{B0CA3C09-AA84-40E4-BE6B-2BF96ED16F06}" presName="parTx" presStyleLbl="revTx" presStyleIdx="1" presStyleCnt="4">
        <dgm:presLayoutVars>
          <dgm:chMax val="0"/>
          <dgm:chPref val="0"/>
        </dgm:presLayoutVars>
      </dgm:prSet>
      <dgm:spPr/>
    </dgm:pt>
    <dgm:pt modelId="{5EE4C135-7E32-44AE-94A0-3EEE13D29DA8}" type="pres">
      <dgm:prSet presAssocID="{CA9A97EE-2358-47CE-B175-932C04D1FC13}" presName="sibTrans" presStyleCnt="0"/>
      <dgm:spPr/>
    </dgm:pt>
    <dgm:pt modelId="{8A57FC21-A5A8-4F8A-8E39-98F6B590B7E2}" type="pres">
      <dgm:prSet presAssocID="{F315AC3A-CDCB-40A6-BAF3-E178AF68B24B}" presName="compNode" presStyleCnt="0"/>
      <dgm:spPr/>
    </dgm:pt>
    <dgm:pt modelId="{A55C49C4-5490-450C-863F-E61EDE7D28EE}" type="pres">
      <dgm:prSet presAssocID="{F315AC3A-CDCB-40A6-BAF3-E178AF68B24B}" presName="bgRect" presStyleLbl="bgShp" presStyleIdx="2" presStyleCnt="4"/>
      <dgm:spPr/>
    </dgm:pt>
    <dgm:pt modelId="{46CF3960-B641-4134-BC55-D18996DCAA45}" type="pres">
      <dgm:prSet presAssocID="{F315AC3A-CDCB-40A6-BAF3-E178AF68B24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B79EE188-C13E-4E30-99D4-2A15A7F11BDE}" type="pres">
      <dgm:prSet presAssocID="{F315AC3A-CDCB-40A6-BAF3-E178AF68B24B}" presName="spaceRect" presStyleCnt="0"/>
      <dgm:spPr/>
    </dgm:pt>
    <dgm:pt modelId="{E9863CE0-E0A2-43E1-B673-74F6BF04AFF6}" type="pres">
      <dgm:prSet presAssocID="{F315AC3A-CDCB-40A6-BAF3-E178AF68B24B}" presName="parTx" presStyleLbl="revTx" presStyleIdx="2" presStyleCnt="4">
        <dgm:presLayoutVars>
          <dgm:chMax val="0"/>
          <dgm:chPref val="0"/>
        </dgm:presLayoutVars>
      </dgm:prSet>
      <dgm:spPr/>
    </dgm:pt>
    <dgm:pt modelId="{FD491C06-1797-4E74-8926-81F55C8E5887}" type="pres">
      <dgm:prSet presAssocID="{E5EC23D3-FF5D-46BB-A338-19F2B27C46C5}" presName="sibTrans" presStyleCnt="0"/>
      <dgm:spPr/>
    </dgm:pt>
    <dgm:pt modelId="{75E3642E-35D9-414E-B89F-E50C6A9F439D}" type="pres">
      <dgm:prSet presAssocID="{20906551-D6BE-46AF-89D9-4BA9DED7A14C}" presName="compNode" presStyleCnt="0"/>
      <dgm:spPr/>
    </dgm:pt>
    <dgm:pt modelId="{131A15BB-2D81-4C0C-81C5-BAD7CB326DE6}" type="pres">
      <dgm:prSet presAssocID="{20906551-D6BE-46AF-89D9-4BA9DED7A14C}" presName="bgRect" presStyleLbl="bgShp" presStyleIdx="3" presStyleCnt="4"/>
      <dgm:spPr/>
    </dgm:pt>
    <dgm:pt modelId="{784CC1A4-B6B4-41C1-A798-27164E9A7F43}" type="pres">
      <dgm:prSet presAssocID="{20906551-D6BE-46AF-89D9-4BA9DED7A14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aptop"/>
        </a:ext>
      </dgm:extLst>
    </dgm:pt>
    <dgm:pt modelId="{A8E4CCEE-F008-474A-961A-09844DC964AC}" type="pres">
      <dgm:prSet presAssocID="{20906551-D6BE-46AF-89D9-4BA9DED7A14C}" presName="spaceRect" presStyleCnt="0"/>
      <dgm:spPr/>
    </dgm:pt>
    <dgm:pt modelId="{D4057127-D829-4A17-B113-92588E267132}" type="pres">
      <dgm:prSet presAssocID="{20906551-D6BE-46AF-89D9-4BA9DED7A14C}" presName="parTx" presStyleLbl="revTx" presStyleIdx="3" presStyleCnt="4">
        <dgm:presLayoutVars>
          <dgm:chMax val="0"/>
          <dgm:chPref val="0"/>
        </dgm:presLayoutVars>
      </dgm:prSet>
      <dgm:spPr/>
    </dgm:pt>
  </dgm:ptLst>
  <dgm:cxnLst>
    <dgm:cxn modelId="{BD353110-4EBE-467E-993C-3FF2323133C9}" srcId="{BB8BCF1C-709E-4F56-A20E-0BB3259D12F3}" destId="{20906551-D6BE-46AF-89D9-4BA9DED7A14C}" srcOrd="3" destOrd="0" parTransId="{EAA107AF-A142-45C0-8D46-B9108A796FE7}" sibTransId="{4E3AF6C8-AACE-4033-8711-09928724EFB7}"/>
    <dgm:cxn modelId="{1315572E-0F76-4F79-B317-D6C766AD5A38}" type="presOf" srcId="{BB8BCF1C-709E-4F56-A20E-0BB3259D12F3}" destId="{BD8981A0-7530-47C6-8D4D-276234ED33A9}" srcOrd="0" destOrd="0" presId="urn:microsoft.com/office/officeart/2018/2/layout/IconVerticalSolidList"/>
    <dgm:cxn modelId="{E3C4A630-9FFE-4A74-BAED-71969762CE5D}" type="presOf" srcId="{B0CA3C09-AA84-40E4-BE6B-2BF96ED16F06}" destId="{526D3424-8E17-4CDE-B367-77119582A9E6}" srcOrd="0" destOrd="0" presId="urn:microsoft.com/office/officeart/2018/2/layout/IconVerticalSolidList"/>
    <dgm:cxn modelId="{EEE1D34C-DE1E-4796-A4B5-03B114C29CD8}" srcId="{BB8BCF1C-709E-4F56-A20E-0BB3259D12F3}" destId="{B0CA3C09-AA84-40E4-BE6B-2BF96ED16F06}" srcOrd="1" destOrd="0" parTransId="{8FCBBCF9-76FD-4279-BA1C-A97B2050D50E}" sibTransId="{CA9A97EE-2358-47CE-B175-932C04D1FC13}"/>
    <dgm:cxn modelId="{676BD077-2E68-4F20-B8A8-72BF0BF1FB59}" type="presOf" srcId="{20906551-D6BE-46AF-89D9-4BA9DED7A14C}" destId="{D4057127-D829-4A17-B113-92588E267132}" srcOrd="0" destOrd="0" presId="urn:microsoft.com/office/officeart/2018/2/layout/IconVerticalSolidList"/>
    <dgm:cxn modelId="{4799447A-D97E-4864-BAFF-E3BD9D09F699}" srcId="{BB8BCF1C-709E-4F56-A20E-0BB3259D12F3}" destId="{501A418A-6734-4168-AA58-286BCC70454E}" srcOrd="0" destOrd="0" parTransId="{136C76FC-67BD-4938-8222-9C20A775F69A}" sibTransId="{EAE9A938-9B57-486D-9867-EBFB0AE209E0}"/>
    <dgm:cxn modelId="{CD26017E-EFFB-49E1-8D3D-210959ECF10E}" type="presOf" srcId="{501A418A-6734-4168-AA58-286BCC70454E}" destId="{841E1DE6-AE27-4572-A9A8-B517A73F997E}" srcOrd="0" destOrd="0" presId="urn:microsoft.com/office/officeart/2018/2/layout/IconVerticalSolidList"/>
    <dgm:cxn modelId="{FA625497-6F0D-4124-9DAE-EDF11576F98D}" type="presOf" srcId="{F315AC3A-CDCB-40A6-BAF3-E178AF68B24B}" destId="{E9863CE0-E0A2-43E1-B673-74F6BF04AFF6}" srcOrd="0" destOrd="0" presId="urn:microsoft.com/office/officeart/2018/2/layout/IconVerticalSolidList"/>
    <dgm:cxn modelId="{CA5064F9-45E6-4B39-A280-4D1045F2494D}" srcId="{BB8BCF1C-709E-4F56-A20E-0BB3259D12F3}" destId="{F315AC3A-CDCB-40A6-BAF3-E178AF68B24B}" srcOrd="2" destOrd="0" parTransId="{5F29F764-C30B-41CD-882D-83C74FD31FEA}" sibTransId="{E5EC23D3-FF5D-46BB-A338-19F2B27C46C5}"/>
    <dgm:cxn modelId="{D6C14EF5-DC15-4B21-B29E-68523457A728}" type="presParOf" srcId="{BD8981A0-7530-47C6-8D4D-276234ED33A9}" destId="{0057EC0E-C21B-41A2-A52A-FBBDE12982FB}" srcOrd="0" destOrd="0" presId="urn:microsoft.com/office/officeart/2018/2/layout/IconVerticalSolidList"/>
    <dgm:cxn modelId="{1D880952-78EC-4280-97F6-2C609E1188E3}" type="presParOf" srcId="{0057EC0E-C21B-41A2-A52A-FBBDE12982FB}" destId="{364F34EA-0E50-44F8-8913-FDCD7DBB3806}" srcOrd="0" destOrd="0" presId="urn:microsoft.com/office/officeart/2018/2/layout/IconVerticalSolidList"/>
    <dgm:cxn modelId="{5AC20F6A-EF7E-43F6-92A1-74384A716F62}" type="presParOf" srcId="{0057EC0E-C21B-41A2-A52A-FBBDE12982FB}" destId="{15E7250F-D282-43C1-A7EC-DD2D54633B50}" srcOrd="1" destOrd="0" presId="urn:microsoft.com/office/officeart/2018/2/layout/IconVerticalSolidList"/>
    <dgm:cxn modelId="{D49380F6-D2D2-41BD-A874-3D6809FCAE4F}" type="presParOf" srcId="{0057EC0E-C21B-41A2-A52A-FBBDE12982FB}" destId="{E645A2FA-A334-42B9-8709-6CE3EB86806F}" srcOrd="2" destOrd="0" presId="urn:microsoft.com/office/officeart/2018/2/layout/IconVerticalSolidList"/>
    <dgm:cxn modelId="{76CB4BA8-CD7A-4D21-9947-3F35DAFD5B99}" type="presParOf" srcId="{0057EC0E-C21B-41A2-A52A-FBBDE12982FB}" destId="{841E1DE6-AE27-4572-A9A8-B517A73F997E}" srcOrd="3" destOrd="0" presId="urn:microsoft.com/office/officeart/2018/2/layout/IconVerticalSolidList"/>
    <dgm:cxn modelId="{FD75FA35-4E9C-4A68-8469-D2211993DCCE}" type="presParOf" srcId="{BD8981A0-7530-47C6-8D4D-276234ED33A9}" destId="{78240D5A-EAE3-4B8A-9DC3-80DC82772959}" srcOrd="1" destOrd="0" presId="urn:microsoft.com/office/officeart/2018/2/layout/IconVerticalSolidList"/>
    <dgm:cxn modelId="{48C7FD28-22DF-43BE-8550-F2EE3D6132DA}" type="presParOf" srcId="{BD8981A0-7530-47C6-8D4D-276234ED33A9}" destId="{CDACBF2E-91C7-4265-8916-B7DFEE5FCF31}" srcOrd="2" destOrd="0" presId="urn:microsoft.com/office/officeart/2018/2/layout/IconVerticalSolidList"/>
    <dgm:cxn modelId="{051ABD5C-AA0B-481F-919A-B567A33844D7}" type="presParOf" srcId="{CDACBF2E-91C7-4265-8916-B7DFEE5FCF31}" destId="{0206852C-89A0-4A8E-9A5B-DE568CEA9336}" srcOrd="0" destOrd="0" presId="urn:microsoft.com/office/officeart/2018/2/layout/IconVerticalSolidList"/>
    <dgm:cxn modelId="{7C91F9FD-ACD2-4BD4-A472-8488867DA92D}" type="presParOf" srcId="{CDACBF2E-91C7-4265-8916-B7DFEE5FCF31}" destId="{B5FB31D3-95A9-4264-AB95-60A5B0554B8B}" srcOrd="1" destOrd="0" presId="urn:microsoft.com/office/officeart/2018/2/layout/IconVerticalSolidList"/>
    <dgm:cxn modelId="{D12D3863-5163-47AD-8DB0-A733DA18AFA8}" type="presParOf" srcId="{CDACBF2E-91C7-4265-8916-B7DFEE5FCF31}" destId="{F8B44D39-A31B-44BB-B598-254C00359C11}" srcOrd="2" destOrd="0" presId="urn:microsoft.com/office/officeart/2018/2/layout/IconVerticalSolidList"/>
    <dgm:cxn modelId="{A76ECA3D-8264-49A5-A343-ADE445161636}" type="presParOf" srcId="{CDACBF2E-91C7-4265-8916-B7DFEE5FCF31}" destId="{526D3424-8E17-4CDE-B367-77119582A9E6}" srcOrd="3" destOrd="0" presId="urn:microsoft.com/office/officeart/2018/2/layout/IconVerticalSolidList"/>
    <dgm:cxn modelId="{47DE64F1-9191-4A1A-A515-37CCB9D67868}" type="presParOf" srcId="{BD8981A0-7530-47C6-8D4D-276234ED33A9}" destId="{5EE4C135-7E32-44AE-94A0-3EEE13D29DA8}" srcOrd="3" destOrd="0" presId="urn:microsoft.com/office/officeart/2018/2/layout/IconVerticalSolidList"/>
    <dgm:cxn modelId="{E7ACD0FF-BEA5-42CB-B3F5-A1890EA49508}" type="presParOf" srcId="{BD8981A0-7530-47C6-8D4D-276234ED33A9}" destId="{8A57FC21-A5A8-4F8A-8E39-98F6B590B7E2}" srcOrd="4" destOrd="0" presId="urn:microsoft.com/office/officeart/2018/2/layout/IconVerticalSolidList"/>
    <dgm:cxn modelId="{FF1DA13C-0021-4553-B2A9-6B181C2E4D23}" type="presParOf" srcId="{8A57FC21-A5A8-4F8A-8E39-98F6B590B7E2}" destId="{A55C49C4-5490-450C-863F-E61EDE7D28EE}" srcOrd="0" destOrd="0" presId="urn:microsoft.com/office/officeart/2018/2/layout/IconVerticalSolidList"/>
    <dgm:cxn modelId="{B16E1763-D0BF-4625-9A7C-46B80DF04548}" type="presParOf" srcId="{8A57FC21-A5A8-4F8A-8E39-98F6B590B7E2}" destId="{46CF3960-B641-4134-BC55-D18996DCAA45}" srcOrd="1" destOrd="0" presId="urn:microsoft.com/office/officeart/2018/2/layout/IconVerticalSolidList"/>
    <dgm:cxn modelId="{A4C0455F-0C72-488F-AAC4-381008B65B9D}" type="presParOf" srcId="{8A57FC21-A5A8-4F8A-8E39-98F6B590B7E2}" destId="{B79EE188-C13E-4E30-99D4-2A15A7F11BDE}" srcOrd="2" destOrd="0" presId="urn:microsoft.com/office/officeart/2018/2/layout/IconVerticalSolidList"/>
    <dgm:cxn modelId="{7FECA98F-C654-42BE-A728-30705A1C139B}" type="presParOf" srcId="{8A57FC21-A5A8-4F8A-8E39-98F6B590B7E2}" destId="{E9863CE0-E0A2-43E1-B673-74F6BF04AFF6}" srcOrd="3" destOrd="0" presId="urn:microsoft.com/office/officeart/2018/2/layout/IconVerticalSolidList"/>
    <dgm:cxn modelId="{8209A553-A924-41C8-B956-FABE8F126F5D}" type="presParOf" srcId="{BD8981A0-7530-47C6-8D4D-276234ED33A9}" destId="{FD491C06-1797-4E74-8926-81F55C8E5887}" srcOrd="5" destOrd="0" presId="urn:microsoft.com/office/officeart/2018/2/layout/IconVerticalSolidList"/>
    <dgm:cxn modelId="{44C28C7C-EAD9-4ACF-BB06-21B2BC40860B}" type="presParOf" srcId="{BD8981A0-7530-47C6-8D4D-276234ED33A9}" destId="{75E3642E-35D9-414E-B89F-E50C6A9F439D}" srcOrd="6" destOrd="0" presId="urn:microsoft.com/office/officeart/2018/2/layout/IconVerticalSolidList"/>
    <dgm:cxn modelId="{92D67B68-3AF7-4A1E-87CB-5BDE78439490}" type="presParOf" srcId="{75E3642E-35D9-414E-B89F-E50C6A9F439D}" destId="{131A15BB-2D81-4C0C-81C5-BAD7CB326DE6}" srcOrd="0" destOrd="0" presId="urn:microsoft.com/office/officeart/2018/2/layout/IconVerticalSolidList"/>
    <dgm:cxn modelId="{421C484B-D62B-4E47-BC85-F706A3F62B22}" type="presParOf" srcId="{75E3642E-35D9-414E-B89F-E50C6A9F439D}" destId="{784CC1A4-B6B4-41C1-A798-27164E9A7F43}" srcOrd="1" destOrd="0" presId="urn:microsoft.com/office/officeart/2018/2/layout/IconVerticalSolidList"/>
    <dgm:cxn modelId="{CAC5D4DA-AC6D-44BA-BB42-FE001C937E16}" type="presParOf" srcId="{75E3642E-35D9-414E-B89F-E50C6A9F439D}" destId="{A8E4CCEE-F008-474A-961A-09844DC964AC}" srcOrd="2" destOrd="0" presId="urn:microsoft.com/office/officeart/2018/2/layout/IconVerticalSolidList"/>
    <dgm:cxn modelId="{71E789B7-9145-4304-B590-9F27CA0EA8BD}" type="presParOf" srcId="{75E3642E-35D9-414E-B89F-E50C6A9F439D}" destId="{D4057127-D829-4A17-B113-92588E26713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7938C4-BA01-48E0-A6C1-4FC2026326D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33DAFE1-3375-4253-85A5-AD0999E43479}">
      <dgm:prSet/>
      <dgm:spPr/>
      <dgm:t>
        <a:bodyPr/>
        <a:lstStyle/>
        <a:p>
          <a:pPr>
            <a:lnSpc>
              <a:spcPct val="100000"/>
            </a:lnSpc>
          </a:pPr>
          <a:r>
            <a:rPr lang="en-US" b="1" dirty="0">
              <a:solidFill>
                <a:schemeClr val="bg1"/>
              </a:solidFill>
            </a:rPr>
            <a:t>Action required annually by January 30th: </a:t>
          </a:r>
          <a:r>
            <a:rPr lang="en-US" b="0" dirty="0">
              <a:solidFill>
                <a:schemeClr val="bg1"/>
              </a:solidFill>
            </a:rPr>
            <a:t>Review and update Summary and Users information via the MHDO Prescription Drug Price Data Portal</a:t>
          </a:r>
          <a:r>
            <a:rPr lang="en-US" b="0" dirty="0"/>
            <a:t>. </a:t>
          </a:r>
          <a:r>
            <a:rPr lang="en-US" dirty="0"/>
            <a:t>	</a:t>
          </a:r>
        </a:p>
      </dgm:t>
    </dgm:pt>
    <dgm:pt modelId="{8B548A9C-5A36-453A-A21A-3F62FC888063}" type="parTrans" cxnId="{342E2B8F-1A93-4087-B523-3D736C645627}">
      <dgm:prSet/>
      <dgm:spPr/>
      <dgm:t>
        <a:bodyPr/>
        <a:lstStyle/>
        <a:p>
          <a:endParaRPr lang="en-US"/>
        </a:p>
      </dgm:t>
    </dgm:pt>
    <dgm:pt modelId="{5383B156-CC74-4C3F-9040-9CAB124CB0C2}" type="sibTrans" cxnId="{342E2B8F-1A93-4087-B523-3D736C645627}">
      <dgm:prSet/>
      <dgm:spPr/>
      <dgm:t>
        <a:bodyPr/>
        <a:lstStyle/>
        <a:p>
          <a:endParaRPr lang="en-US"/>
        </a:p>
      </dgm:t>
    </dgm:pt>
    <dgm:pt modelId="{8069A4B0-CD35-4989-AF24-6CE6414317D1}">
      <dgm:prSet/>
      <dgm:spPr/>
      <dgm:t>
        <a:bodyPr/>
        <a:lstStyle/>
        <a:p>
          <a:pPr>
            <a:lnSpc>
              <a:spcPct val="100000"/>
            </a:lnSpc>
          </a:pPr>
          <a:r>
            <a:rPr lang="en-US" b="0" dirty="0">
              <a:solidFill>
                <a:schemeClr val="bg1"/>
              </a:solidFill>
            </a:rPr>
            <a:t>If your organization was not previously registered or you need help with your user account, please contact the MHDO Help Desk (</a:t>
          </a:r>
          <a:r>
            <a:rPr lang="en-US" b="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mhdohelp@hsri.org</a:t>
          </a:r>
          <a:r>
            <a:rPr lang="en-US" b="0" dirty="0">
              <a:solidFill>
                <a:schemeClr val="bg1"/>
              </a:solidFill>
            </a:rPr>
            <a:t>). </a:t>
          </a:r>
        </a:p>
      </dgm:t>
    </dgm:pt>
    <dgm:pt modelId="{E02E8949-8B0D-4DAA-AE58-E1B976C10DDE}" type="parTrans" cxnId="{8C06B276-3177-40C4-8439-073CF8C98FBD}">
      <dgm:prSet/>
      <dgm:spPr/>
      <dgm:t>
        <a:bodyPr/>
        <a:lstStyle/>
        <a:p>
          <a:endParaRPr lang="en-US"/>
        </a:p>
      </dgm:t>
    </dgm:pt>
    <dgm:pt modelId="{4513AB6C-764D-4E66-891A-0E5B9907572A}" type="sibTrans" cxnId="{8C06B276-3177-40C4-8439-073CF8C98FBD}">
      <dgm:prSet/>
      <dgm:spPr/>
      <dgm:t>
        <a:bodyPr/>
        <a:lstStyle/>
        <a:p>
          <a:endParaRPr lang="en-US"/>
        </a:p>
      </dgm:t>
    </dgm:pt>
    <dgm:pt modelId="{FF205CF2-5315-48A5-8992-D732DA3D0EA7}" type="pres">
      <dgm:prSet presAssocID="{A67938C4-BA01-48E0-A6C1-4FC2026326DB}" presName="root" presStyleCnt="0">
        <dgm:presLayoutVars>
          <dgm:dir/>
          <dgm:resizeHandles val="exact"/>
        </dgm:presLayoutVars>
      </dgm:prSet>
      <dgm:spPr/>
    </dgm:pt>
    <dgm:pt modelId="{E91AD4FC-A43A-49FB-A2CF-461601BB391A}" type="pres">
      <dgm:prSet presAssocID="{A33DAFE1-3375-4253-85A5-AD0999E43479}" presName="compNode" presStyleCnt="0"/>
      <dgm:spPr/>
    </dgm:pt>
    <dgm:pt modelId="{AFBCAFA2-C1E4-484D-B451-EB57750EFAFD}" type="pres">
      <dgm:prSet presAssocID="{A33DAFE1-3375-4253-85A5-AD0999E43479}" presName="bgRect" presStyleLbl="bgShp" presStyleIdx="0" presStyleCnt="2"/>
      <dgm:spPr/>
    </dgm:pt>
    <dgm:pt modelId="{B2939999-E840-4B3D-85A3-5F9AF9A842B4}" type="pres">
      <dgm:prSet presAssocID="{A33DAFE1-3375-4253-85A5-AD0999E43479}"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Monthly calendar"/>
        </a:ext>
      </dgm:extLst>
    </dgm:pt>
    <dgm:pt modelId="{4AD37DC5-A22E-4945-9521-704D67DA7B47}" type="pres">
      <dgm:prSet presAssocID="{A33DAFE1-3375-4253-85A5-AD0999E43479}" presName="spaceRect" presStyleCnt="0"/>
      <dgm:spPr/>
    </dgm:pt>
    <dgm:pt modelId="{728B8C4F-9022-485C-8B1F-B6835A48A112}" type="pres">
      <dgm:prSet presAssocID="{A33DAFE1-3375-4253-85A5-AD0999E43479}" presName="parTx" presStyleLbl="revTx" presStyleIdx="0" presStyleCnt="2">
        <dgm:presLayoutVars>
          <dgm:chMax val="0"/>
          <dgm:chPref val="0"/>
        </dgm:presLayoutVars>
      </dgm:prSet>
      <dgm:spPr/>
    </dgm:pt>
    <dgm:pt modelId="{6EB466CF-D0BD-4723-8842-B36C2BBD25ED}" type="pres">
      <dgm:prSet presAssocID="{5383B156-CC74-4C3F-9040-9CAB124CB0C2}" presName="sibTrans" presStyleCnt="0"/>
      <dgm:spPr/>
    </dgm:pt>
    <dgm:pt modelId="{806181F6-E335-4C30-878C-F168A3C83818}" type="pres">
      <dgm:prSet presAssocID="{8069A4B0-CD35-4989-AF24-6CE6414317D1}" presName="compNode" presStyleCnt="0"/>
      <dgm:spPr/>
    </dgm:pt>
    <dgm:pt modelId="{F4F7CBFF-61F4-4F03-8DDC-16E44EFBC874}" type="pres">
      <dgm:prSet presAssocID="{8069A4B0-CD35-4989-AF24-6CE6414317D1}" presName="bgRect" presStyleLbl="bgShp" presStyleIdx="1" presStyleCnt="2"/>
      <dgm:spPr/>
    </dgm:pt>
    <dgm:pt modelId="{6D616089-7801-42B5-A97D-EEC8E26DCAFB}" type="pres">
      <dgm:prSet presAssocID="{8069A4B0-CD35-4989-AF24-6CE6414317D1}" presName="iconRect" presStyleLbl="node1" presStyleIdx="1" presStyleCnt="2" custFlipVert="1" custFlipHor="1" custScaleX="34801" custScaleY="90753" custLinFactX="206926" custLinFactY="100000" custLinFactNeighborX="300000" custLinFactNeighborY="101432"/>
      <dgm:spPr>
        <a:ln>
          <a:noFill/>
        </a:ln>
      </dgm:spPr>
    </dgm:pt>
    <dgm:pt modelId="{1D5AEE00-6EFF-4B95-9FA7-7738878D21F2}" type="pres">
      <dgm:prSet presAssocID="{8069A4B0-CD35-4989-AF24-6CE6414317D1}" presName="spaceRect" presStyleCnt="0"/>
      <dgm:spPr/>
    </dgm:pt>
    <dgm:pt modelId="{4CF4D135-04D8-407A-9FDC-7F8263000918}" type="pres">
      <dgm:prSet presAssocID="{8069A4B0-CD35-4989-AF24-6CE6414317D1}" presName="parTx" presStyleLbl="revTx" presStyleIdx="1" presStyleCnt="2">
        <dgm:presLayoutVars>
          <dgm:chMax val="0"/>
          <dgm:chPref val="0"/>
        </dgm:presLayoutVars>
      </dgm:prSet>
      <dgm:spPr/>
    </dgm:pt>
  </dgm:ptLst>
  <dgm:cxnLst>
    <dgm:cxn modelId="{AA78FF19-A8DF-4420-9B87-40F47C762E1A}" type="presOf" srcId="{8069A4B0-CD35-4989-AF24-6CE6414317D1}" destId="{4CF4D135-04D8-407A-9FDC-7F8263000918}" srcOrd="0" destOrd="0" presId="urn:microsoft.com/office/officeart/2018/2/layout/IconVerticalSolidList"/>
    <dgm:cxn modelId="{8C06B276-3177-40C4-8439-073CF8C98FBD}" srcId="{A67938C4-BA01-48E0-A6C1-4FC2026326DB}" destId="{8069A4B0-CD35-4989-AF24-6CE6414317D1}" srcOrd="1" destOrd="0" parTransId="{E02E8949-8B0D-4DAA-AE58-E1B976C10DDE}" sibTransId="{4513AB6C-764D-4E66-891A-0E5B9907572A}"/>
    <dgm:cxn modelId="{342E2B8F-1A93-4087-B523-3D736C645627}" srcId="{A67938C4-BA01-48E0-A6C1-4FC2026326DB}" destId="{A33DAFE1-3375-4253-85A5-AD0999E43479}" srcOrd="0" destOrd="0" parTransId="{8B548A9C-5A36-453A-A21A-3F62FC888063}" sibTransId="{5383B156-CC74-4C3F-9040-9CAB124CB0C2}"/>
    <dgm:cxn modelId="{A426D2B0-790D-4843-8C9B-4AF9044C40C1}" type="presOf" srcId="{A67938C4-BA01-48E0-A6C1-4FC2026326DB}" destId="{FF205CF2-5315-48A5-8992-D732DA3D0EA7}" srcOrd="0" destOrd="0" presId="urn:microsoft.com/office/officeart/2018/2/layout/IconVerticalSolidList"/>
    <dgm:cxn modelId="{7400D9B4-17C0-4E90-9AD8-C84BD95AAC61}" type="presOf" srcId="{A33DAFE1-3375-4253-85A5-AD0999E43479}" destId="{728B8C4F-9022-485C-8B1F-B6835A48A112}" srcOrd="0" destOrd="0" presId="urn:microsoft.com/office/officeart/2018/2/layout/IconVerticalSolidList"/>
    <dgm:cxn modelId="{04C97B46-5BBA-408C-877A-DBB7C999F858}" type="presParOf" srcId="{FF205CF2-5315-48A5-8992-D732DA3D0EA7}" destId="{E91AD4FC-A43A-49FB-A2CF-461601BB391A}" srcOrd="0" destOrd="0" presId="urn:microsoft.com/office/officeart/2018/2/layout/IconVerticalSolidList"/>
    <dgm:cxn modelId="{BBD24D86-4FB2-4FAF-9B66-5E7B3E17FD36}" type="presParOf" srcId="{E91AD4FC-A43A-49FB-A2CF-461601BB391A}" destId="{AFBCAFA2-C1E4-484D-B451-EB57750EFAFD}" srcOrd="0" destOrd="0" presId="urn:microsoft.com/office/officeart/2018/2/layout/IconVerticalSolidList"/>
    <dgm:cxn modelId="{517A877A-2A6E-4CE5-BBFF-A5AE9E5EDB39}" type="presParOf" srcId="{E91AD4FC-A43A-49FB-A2CF-461601BB391A}" destId="{B2939999-E840-4B3D-85A3-5F9AF9A842B4}" srcOrd="1" destOrd="0" presId="urn:microsoft.com/office/officeart/2018/2/layout/IconVerticalSolidList"/>
    <dgm:cxn modelId="{76BBF34B-34CC-483B-AEB7-F0CB3E04426B}" type="presParOf" srcId="{E91AD4FC-A43A-49FB-A2CF-461601BB391A}" destId="{4AD37DC5-A22E-4945-9521-704D67DA7B47}" srcOrd="2" destOrd="0" presId="urn:microsoft.com/office/officeart/2018/2/layout/IconVerticalSolidList"/>
    <dgm:cxn modelId="{128F66CA-12F6-43E2-AB11-7A7A22F23394}" type="presParOf" srcId="{E91AD4FC-A43A-49FB-A2CF-461601BB391A}" destId="{728B8C4F-9022-485C-8B1F-B6835A48A112}" srcOrd="3" destOrd="0" presId="urn:microsoft.com/office/officeart/2018/2/layout/IconVerticalSolidList"/>
    <dgm:cxn modelId="{B31CFCF6-274B-454D-A6A1-EBCF50B059A7}" type="presParOf" srcId="{FF205CF2-5315-48A5-8992-D732DA3D0EA7}" destId="{6EB466CF-D0BD-4723-8842-B36C2BBD25ED}" srcOrd="1" destOrd="0" presId="urn:microsoft.com/office/officeart/2018/2/layout/IconVerticalSolidList"/>
    <dgm:cxn modelId="{A961D62F-A484-49A7-9849-C8D0E3C5FBE2}" type="presParOf" srcId="{FF205CF2-5315-48A5-8992-D732DA3D0EA7}" destId="{806181F6-E335-4C30-878C-F168A3C83818}" srcOrd="2" destOrd="0" presId="urn:microsoft.com/office/officeart/2018/2/layout/IconVerticalSolidList"/>
    <dgm:cxn modelId="{5720E2B6-CD47-4F85-90B7-89E576E72688}" type="presParOf" srcId="{806181F6-E335-4C30-878C-F168A3C83818}" destId="{F4F7CBFF-61F4-4F03-8DDC-16E44EFBC874}" srcOrd="0" destOrd="0" presId="urn:microsoft.com/office/officeart/2018/2/layout/IconVerticalSolidList"/>
    <dgm:cxn modelId="{983A7B55-0F27-4480-8B49-CA55AE13A353}" type="presParOf" srcId="{806181F6-E335-4C30-878C-F168A3C83818}" destId="{6D616089-7801-42B5-A97D-EEC8E26DCAFB}" srcOrd="1" destOrd="0" presId="urn:microsoft.com/office/officeart/2018/2/layout/IconVerticalSolidList"/>
    <dgm:cxn modelId="{0E7BB6CF-A80E-407B-8738-C4703CDD421A}" type="presParOf" srcId="{806181F6-E335-4C30-878C-F168A3C83818}" destId="{1D5AEE00-6EFF-4B95-9FA7-7738878D21F2}" srcOrd="2" destOrd="0" presId="urn:microsoft.com/office/officeart/2018/2/layout/IconVerticalSolidList"/>
    <dgm:cxn modelId="{FD1EF93B-E447-401C-A7E5-369C5A19857F}" type="presParOf" srcId="{806181F6-E335-4C30-878C-F168A3C83818}" destId="{4CF4D135-04D8-407A-9FDC-7F826300091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7938C4-BA01-48E0-A6C1-4FC2026326D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114A07C-09D8-4940-A5B2-91AA40240BF7}">
      <dgm:prSet custT="1"/>
      <dgm:spPr/>
      <dgm:t>
        <a:bodyPr/>
        <a:lstStyle/>
        <a:p>
          <a:pPr>
            <a:lnSpc>
              <a:spcPct val="100000"/>
            </a:lnSpc>
          </a:pPr>
          <a:r>
            <a:rPr lang="en-US" sz="1800" dirty="0">
              <a:solidFill>
                <a:schemeClr val="bg1"/>
              </a:solidFill>
            </a:rPr>
            <a:t>No later than January 30</a:t>
          </a:r>
          <a:r>
            <a:rPr lang="en-US" sz="1800" baseline="30000" dirty="0">
              <a:solidFill>
                <a:schemeClr val="bg1"/>
              </a:solidFill>
            </a:rPr>
            <a:t>th </a:t>
          </a:r>
          <a:r>
            <a:rPr lang="en-US" sz="1800" dirty="0">
              <a:solidFill>
                <a:schemeClr val="bg1"/>
              </a:solidFill>
            </a:rPr>
            <a:t>of each year, the MHDO posts on its publicly accessible website NDCs that hit one of the triggers during the prior calendar year, as defined in 90-590 CMR Chapter 570.  </a:t>
          </a:r>
          <a:endParaRPr lang="en-US" sz="2000" dirty="0">
            <a:solidFill>
              <a:schemeClr val="bg1"/>
            </a:solidFill>
          </a:endParaRPr>
        </a:p>
      </dgm:t>
    </dgm:pt>
    <dgm:pt modelId="{33DA8C6E-625F-4C0B-8277-CD934320274B}" type="parTrans" cxnId="{189DE68B-F076-465F-90BF-8B81AF1D2A3E}">
      <dgm:prSet/>
      <dgm:spPr/>
      <dgm:t>
        <a:bodyPr/>
        <a:lstStyle/>
        <a:p>
          <a:endParaRPr lang="en-US"/>
        </a:p>
      </dgm:t>
    </dgm:pt>
    <dgm:pt modelId="{A7610F10-0B31-494C-B428-92F1734B2B29}" type="sibTrans" cxnId="{189DE68B-F076-465F-90BF-8B81AF1D2A3E}">
      <dgm:prSet/>
      <dgm:spPr/>
      <dgm:t>
        <a:bodyPr/>
        <a:lstStyle/>
        <a:p>
          <a:endParaRPr lang="en-US"/>
        </a:p>
      </dgm:t>
    </dgm:pt>
    <dgm:pt modelId="{8069A4B0-CD35-4989-AF24-6CE6414317D1}">
      <dgm:prSet custT="1"/>
      <dgm:spPr/>
      <dgm:t>
        <a:bodyPr/>
        <a:lstStyle/>
        <a:p>
          <a:pPr>
            <a:lnSpc>
              <a:spcPct val="100000"/>
            </a:lnSpc>
          </a:pPr>
          <a:r>
            <a:rPr lang="en-US" sz="1800" b="0" kern="1200" dirty="0">
              <a:solidFill>
                <a:schemeClr val="bg1"/>
              </a:solidFill>
              <a:latin typeface="Calibri" panose="020F0502020204030204"/>
              <a:ea typeface="+mn-ea"/>
              <a:cs typeface="+mn-cs"/>
            </a:rPr>
            <a:t>On or before February 15</a:t>
          </a:r>
          <a:r>
            <a:rPr lang="en-US" sz="1800" b="0" kern="1200" baseline="30000" dirty="0">
              <a:solidFill>
                <a:schemeClr val="bg1"/>
              </a:solidFill>
              <a:latin typeface="Calibri" panose="020F0502020204030204"/>
              <a:ea typeface="+mn-ea"/>
              <a:cs typeface="+mn-cs"/>
            </a:rPr>
            <a:t>th</a:t>
          </a:r>
          <a:r>
            <a:rPr lang="en-US" sz="1800" b="0" kern="1200" dirty="0">
              <a:solidFill>
                <a:schemeClr val="bg1"/>
              </a:solidFill>
              <a:latin typeface="Calibri" panose="020F0502020204030204"/>
              <a:ea typeface="+mn-ea"/>
              <a:cs typeface="+mn-cs"/>
            </a:rPr>
            <a:t> of each year, the MHDO produces and posts on its publicly accessible website a list of drug product families for which it intends to request pricing component data.</a:t>
          </a:r>
        </a:p>
      </dgm:t>
    </dgm:pt>
    <dgm:pt modelId="{E02E8949-8B0D-4DAA-AE58-E1B976C10DDE}" type="parTrans" cxnId="{8C06B276-3177-40C4-8439-073CF8C98FBD}">
      <dgm:prSet/>
      <dgm:spPr/>
      <dgm:t>
        <a:bodyPr/>
        <a:lstStyle/>
        <a:p>
          <a:endParaRPr lang="en-US"/>
        </a:p>
      </dgm:t>
    </dgm:pt>
    <dgm:pt modelId="{4513AB6C-764D-4E66-891A-0E5B9907572A}" type="sibTrans" cxnId="{8C06B276-3177-40C4-8439-073CF8C98FBD}">
      <dgm:prSet/>
      <dgm:spPr/>
      <dgm:t>
        <a:bodyPr/>
        <a:lstStyle/>
        <a:p>
          <a:endParaRPr lang="en-US"/>
        </a:p>
      </dgm:t>
    </dgm:pt>
    <dgm:pt modelId="{91B96EAB-B7F2-4360-A4B4-184F896852FF}">
      <dgm:prSet custT="1"/>
      <dgm:spPr/>
      <dgm:t>
        <a:bodyPr/>
        <a:lstStyle/>
        <a:p>
          <a:pPr>
            <a:lnSpc>
              <a:spcPct val="100000"/>
            </a:lnSpc>
          </a:pPr>
          <a:r>
            <a:rPr lang="en-US" sz="1800" kern="1200" dirty="0">
              <a:solidFill>
                <a:schemeClr val="bg1"/>
              </a:solidFill>
            </a:rPr>
            <a:t>Not sooner than 30 days after publicly posting the list of drug product families, the MHDO notifies reporting entities via e-mail whether or not pricing component data is required.</a:t>
          </a:r>
          <a:endParaRPr lang="en-US" sz="1800" b="0" kern="1200" dirty="0">
            <a:solidFill>
              <a:schemeClr val="bg1"/>
            </a:solidFill>
            <a:latin typeface="Calibri" panose="020F0502020204030204"/>
            <a:ea typeface="+mn-ea"/>
            <a:cs typeface="+mn-cs"/>
          </a:endParaRPr>
        </a:p>
      </dgm:t>
    </dgm:pt>
    <dgm:pt modelId="{6823E164-B4C9-4C25-B40D-16F5FFFEC21A}" type="parTrans" cxnId="{81571241-5DBB-49AC-982A-45D1BF71F361}">
      <dgm:prSet/>
      <dgm:spPr/>
      <dgm:t>
        <a:bodyPr/>
        <a:lstStyle/>
        <a:p>
          <a:endParaRPr lang="en-US"/>
        </a:p>
      </dgm:t>
    </dgm:pt>
    <dgm:pt modelId="{DE392DD4-46E1-4A43-BFA2-D46417AAF123}" type="sibTrans" cxnId="{81571241-5DBB-49AC-982A-45D1BF71F361}">
      <dgm:prSet/>
      <dgm:spPr/>
      <dgm:t>
        <a:bodyPr/>
        <a:lstStyle/>
        <a:p>
          <a:endParaRPr lang="en-US"/>
        </a:p>
      </dgm:t>
    </dgm:pt>
    <dgm:pt modelId="{FF205CF2-5315-48A5-8992-D732DA3D0EA7}" type="pres">
      <dgm:prSet presAssocID="{A67938C4-BA01-48E0-A6C1-4FC2026326DB}" presName="root" presStyleCnt="0">
        <dgm:presLayoutVars>
          <dgm:dir/>
          <dgm:resizeHandles val="exact"/>
        </dgm:presLayoutVars>
      </dgm:prSet>
      <dgm:spPr/>
    </dgm:pt>
    <dgm:pt modelId="{21E4080F-C944-4169-9FFC-431632BA5A74}" type="pres">
      <dgm:prSet presAssocID="{1114A07C-09D8-4940-A5B2-91AA40240BF7}" presName="compNode" presStyleCnt="0"/>
      <dgm:spPr/>
    </dgm:pt>
    <dgm:pt modelId="{5DEE716A-3306-4FD5-B86F-0828E96C4C9A}" type="pres">
      <dgm:prSet presAssocID="{1114A07C-09D8-4940-A5B2-91AA40240BF7}" presName="bgRect" presStyleLbl="bgShp" presStyleIdx="0" presStyleCnt="3" custScaleY="120444"/>
      <dgm:spPr/>
    </dgm:pt>
    <dgm:pt modelId="{AAEE2F50-3F56-424F-B3DE-AC8BB3CCA3A2}" type="pres">
      <dgm:prSet presAssocID="{1114A07C-09D8-4940-A5B2-91AA40240BF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Internet with solid fill"/>
        </a:ext>
      </dgm:extLst>
    </dgm:pt>
    <dgm:pt modelId="{B345F6F5-463D-42F9-A3AD-BA64A904D0EB}" type="pres">
      <dgm:prSet presAssocID="{1114A07C-09D8-4940-A5B2-91AA40240BF7}" presName="spaceRect" presStyleCnt="0"/>
      <dgm:spPr/>
    </dgm:pt>
    <dgm:pt modelId="{4440D7AA-74C1-4D2F-80EE-487089E267A8}" type="pres">
      <dgm:prSet presAssocID="{1114A07C-09D8-4940-A5B2-91AA40240BF7}" presName="parTx" presStyleLbl="revTx" presStyleIdx="0" presStyleCnt="3">
        <dgm:presLayoutVars>
          <dgm:chMax val="0"/>
          <dgm:chPref val="0"/>
        </dgm:presLayoutVars>
      </dgm:prSet>
      <dgm:spPr/>
    </dgm:pt>
    <dgm:pt modelId="{BE7BBBEE-94C7-4E85-82B3-16D703286CC6}" type="pres">
      <dgm:prSet presAssocID="{A7610F10-0B31-494C-B428-92F1734B2B29}" presName="sibTrans" presStyleCnt="0"/>
      <dgm:spPr/>
    </dgm:pt>
    <dgm:pt modelId="{806181F6-E335-4C30-878C-F168A3C83818}" type="pres">
      <dgm:prSet presAssocID="{8069A4B0-CD35-4989-AF24-6CE6414317D1}" presName="compNode" presStyleCnt="0"/>
      <dgm:spPr/>
    </dgm:pt>
    <dgm:pt modelId="{F4F7CBFF-61F4-4F03-8DDC-16E44EFBC874}" type="pres">
      <dgm:prSet presAssocID="{8069A4B0-CD35-4989-AF24-6CE6414317D1}" presName="bgRect" presStyleLbl="bgShp" presStyleIdx="1" presStyleCnt="3" custScaleY="139312" custLinFactNeighborX="5418" custLinFactNeighborY="-3843"/>
      <dgm:spPr/>
    </dgm:pt>
    <dgm:pt modelId="{6D616089-7801-42B5-A97D-EEC8E26DCAFB}" type="pres">
      <dgm:prSet presAssocID="{8069A4B0-CD35-4989-AF24-6CE6414317D1}" presName="iconRect" presStyleLbl="nod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Internet with solid fill"/>
        </a:ext>
      </dgm:extLst>
    </dgm:pt>
    <dgm:pt modelId="{1D5AEE00-6EFF-4B95-9FA7-7738878D21F2}" type="pres">
      <dgm:prSet presAssocID="{8069A4B0-CD35-4989-AF24-6CE6414317D1}" presName="spaceRect" presStyleCnt="0"/>
      <dgm:spPr/>
    </dgm:pt>
    <dgm:pt modelId="{4CF4D135-04D8-407A-9FDC-7F8263000918}" type="pres">
      <dgm:prSet presAssocID="{8069A4B0-CD35-4989-AF24-6CE6414317D1}" presName="parTx" presStyleLbl="revTx" presStyleIdx="1" presStyleCnt="3" custScaleY="83471">
        <dgm:presLayoutVars>
          <dgm:chMax val="0"/>
          <dgm:chPref val="0"/>
        </dgm:presLayoutVars>
      </dgm:prSet>
      <dgm:spPr/>
    </dgm:pt>
    <dgm:pt modelId="{FDBB5E32-F7D1-47CD-8757-BCBDF3B19637}" type="pres">
      <dgm:prSet presAssocID="{4513AB6C-764D-4E66-891A-0E5B9907572A}" presName="sibTrans" presStyleCnt="0"/>
      <dgm:spPr/>
    </dgm:pt>
    <dgm:pt modelId="{EBA83DD8-0383-46DC-8F11-68956D9C415D}" type="pres">
      <dgm:prSet presAssocID="{91B96EAB-B7F2-4360-A4B4-184F896852FF}" presName="compNode" presStyleCnt="0"/>
      <dgm:spPr/>
    </dgm:pt>
    <dgm:pt modelId="{C51B58CB-6D27-4E6B-B564-C886DD3821E5}" type="pres">
      <dgm:prSet presAssocID="{91B96EAB-B7F2-4360-A4B4-184F896852FF}" presName="bgRect" presStyleLbl="bgShp" presStyleIdx="2" presStyleCnt="3" custScaleY="120698"/>
      <dgm:spPr/>
    </dgm:pt>
    <dgm:pt modelId="{9D704E9B-7D56-4C1A-A7DA-0E93B6929F3D}" type="pres">
      <dgm:prSet presAssocID="{91B96EAB-B7F2-4360-A4B4-184F896852FF}" presName="iconRect" presStyleLbl="node1" presStyleIdx="2"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larm Ringing with solid fill"/>
        </a:ext>
      </dgm:extLst>
    </dgm:pt>
    <dgm:pt modelId="{28366E87-B894-4D98-B7D1-8B650D3522A9}" type="pres">
      <dgm:prSet presAssocID="{91B96EAB-B7F2-4360-A4B4-184F896852FF}" presName="spaceRect" presStyleCnt="0"/>
      <dgm:spPr/>
    </dgm:pt>
    <dgm:pt modelId="{73338DEF-5E59-437F-BF64-8943FCAB19D1}" type="pres">
      <dgm:prSet presAssocID="{91B96EAB-B7F2-4360-A4B4-184F896852FF}" presName="parTx" presStyleLbl="revTx" presStyleIdx="2" presStyleCnt="3">
        <dgm:presLayoutVars>
          <dgm:chMax val="0"/>
          <dgm:chPref val="0"/>
        </dgm:presLayoutVars>
      </dgm:prSet>
      <dgm:spPr/>
    </dgm:pt>
  </dgm:ptLst>
  <dgm:cxnLst>
    <dgm:cxn modelId="{AA78FF19-A8DF-4420-9B87-40F47C762E1A}" type="presOf" srcId="{8069A4B0-CD35-4989-AF24-6CE6414317D1}" destId="{4CF4D135-04D8-407A-9FDC-7F8263000918}" srcOrd="0" destOrd="0" presId="urn:microsoft.com/office/officeart/2018/2/layout/IconVerticalSolidList"/>
    <dgm:cxn modelId="{81571241-5DBB-49AC-982A-45D1BF71F361}" srcId="{A67938C4-BA01-48E0-A6C1-4FC2026326DB}" destId="{91B96EAB-B7F2-4360-A4B4-184F896852FF}" srcOrd="2" destOrd="0" parTransId="{6823E164-B4C9-4C25-B40D-16F5FFFEC21A}" sibTransId="{DE392DD4-46E1-4A43-BFA2-D46417AAF123}"/>
    <dgm:cxn modelId="{8C06B276-3177-40C4-8439-073CF8C98FBD}" srcId="{A67938C4-BA01-48E0-A6C1-4FC2026326DB}" destId="{8069A4B0-CD35-4989-AF24-6CE6414317D1}" srcOrd="1" destOrd="0" parTransId="{E02E8949-8B0D-4DAA-AE58-E1B976C10DDE}" sibTransId="{4513AB6C-764D-4E66-891A-0E5B9907572A}"/>
    <dgm:cxn modelId="{189DE68B-F076-465F-90BF-8B81AF1D2A3E}" srcId="{A67938C4-BA01-48E0-A6C1-4FC2026326DB}" destId="{1114A07C-09D8-4940-A5B2-91AA40240BF7}" srcOrd="0" destOrd="0" parTransId="{33DA8C6E-625F-4C0B-8277-CD934320274B}" sibTransId="{A7610F10-0B31-494C-B428-92F1734B2B29}"/>
    <dgm:cxn modelId="{A426D2B0-790D-4843-8C9B-4AF9044C40C1}" type="presOf" srcId="{A67938C4-BA01-48E0-A6C1-4FC2026326DB}" destId="{FF205CF2-5315-48A5-8992-D732DA3D0EA7}" srcOrd="0" destOrd="0" presId="urn:microsoft.com/office/officeart/2018/2/layout/IconVerticalSolidList"/>
    <dgm:cxn modelId="{DD90C2CD-5B0F-4AEA-B2C2-406B78CA2785}" type="presOf" srcId="{91B96EAB-B7F2-4360-A4B4-184F896852FF}" destId="{73338DEF-5E59-437F-BF64-8943FCAB19D1}" srcOrd="0" destOrd="0" presId="urn:microsoft.com/office/officeart/2018/2/layout/IconVerticalSolidList"/>
    <dgm:cxn modelId="{916E71F2-E78F-401F-9278-00870F707928}" type="presOf" srcId="{1114A07C-09D8-4940-A5B2-91AA40240BF7}" destId="{4440D7AA-74C1-4D2F-80EE-487089E267A8}" srcOrd="0" destOrd="0" presId="urn:microsoft.com/office/officeart/2018/2/layout/IconVerticalSolidList"/>
    <dgm:cxn modelId="{9D90A915-D39C-4310-8A30-DAC26313C7CB}" type="presParOf" srcId="{FF205CF2-5315-48A5-8992-D732DA3D0EA7}" destId="{21E4080F-C944-4169-9FFC-431632BA5A74}" srcOrd="0" destOrd="0" presId="urn:microsoft.com/office/officeart/2018/2/layout/IconVerticalSolidList"/>
    <dgm:cxn modelId="{BCDD550F-D237-4417-8B52-D878C09524CE}" type="presParOf" srcId="{21E4080F-C944-4169-9FFC-431632BA5A74}" destId="{5DEE716A-3306-4FD5-B86F-0828E96C4C9A}" srcOrd="0" destOrd="0" presId="urn:microsoft.com/office/officeart/2018/2/layout/IconVerticalSolidList"/>
    <dgm:cxn modelId="{1D1E47CB-D60D-44FD-AFBF-3E7CD83CEFC7}" type="presParOf" srcId="{21E4080F-C944-4169-9FFC-431632BA5A74}" destId="{AAEE2F50-3F56-424F-B3DE-AC8BB3CCA3A2}" srcOrd="1" destOrd="0" presId="urn:microsoft.com/office/officeart/2018/2/layout/IconVerticalSolidList"/>
    <dgm:cxn modelId="{52339457-6DFA-41F5-A313-0FFF376176F1}" type="presParOf" srcId="{21E4080F-C944-4169-9FFC-431632BA5A74}" destId="{B345F6F5-463D-42F9-A3AD-BA64A904D0EB}" srcOrd="2" destOrd="0" presId="urn:microsoft.com/office/officeart/2018/2/layout/IconVerticalSolidList"/>
    <dgm:cxn modelId="{B79E4937-2BDF-4406-A8A4-3EC616AE1B42}" type="presParOf" srcId="{21E4080F-C944-4169-9FFC-431632BA5A74}" destId="{4440D7AA-74C1-4D2F-80EE-487089E267A8}" srcOrd="3" destOrd="0" presId="urn:microsoft.com/office/officeart/2018/2/layout/IconVerticalSolidList"/>
    <dgm:cxn modelId="{F6FCEA6E-A696-48BE-BF20-4D6C2E33BE3B}" type="presParOf" srcId="{FF205CF2-5315-48A5-8992-D732DA3D0EA7}" destId="{BE7BBBEE-94C7-4E85-82B3-16D703286CC6}" srcOrd="1" destOrd="0" presId="urn:microsoft.com/office/officeart/2018/2/layout/IconVerticalSolidList"/>
    <dgm:cxn modelId="{A961D62F-A484-49A7-9849-C8D0E3C5FBE2}" type="presParOf" srcId="{FF205CF2-5315-48A5-8992-D732DA3D0EA7}" destId="{806181F6-E335-4C30-878C-F168A3C83818}" srcOrd="2" destOrd="0" presId="urn:microsoft.com/office/officeart/2018/2/layout/IconVerticalSolidList"/>
    <dgm:cxn modelId="{5720E2B6-CD47-4F85-90B7-89E576E72688}" type="presParOf" srcId="{806181F6-E335-4C30-878C-F168A3C83818}" destId="{F4F7CBFF-61F4-4F03-8DDC-16E44EFBC874}" srcOrd="0" destOrd="0" presId="urn:microsoft.com/office/officeart/2018/2/layout/IconVerticalSolidList"/>
    <dgm:cxn modelId="{983A7B55-0F27-4480-8B49-CA55AE13A353}" type="presParOf" srcId="{806181F6-E335-4C30-878C-F168A3C83818}" destId="{6D616089-7801-42B5-A97D-EEC8E26DCAFB}" srcOrd="1" destOrd="0" presId="urn:microsoft.com/office/officeart/2018/2/layout/IconVerticalSolidList"/>
    <dgm:cxn modelId="{0E7BB6CF-A80E-407B-8738-C4703CDD421A}" type="presParOf" srcId="{806181F6-E335-4C30-878C-F168A3C83818}" destId="{1D5AEE00-6EFF-4B95-9FA7-7738878D21F2}" srcOrd="2" destOrd="0" presId="urn:microsoft.com/office/officeart/2018/2/layout/IconVerticalSolidList"/>
    <dgm:cxn modelId="{FD1EF93B-E447-401C-A7E5-369C5A19857F}" type="presParOf" srcId="{806181F6-E335-4C30-878C-F168A3C83818}" destId="{4CF4D135-04D8-407A-9FDC-7F8263000918}" srcOrd="3" destOrd="0" presId="urn:microsoft.com/office/officeart/2018/2/layout/IconVerticalSolidList"/>
    <dgm:cxn modelId="{D9EC5F78-1F75-4B14-916F-B40F2AAE9087}" type="presParOf" srcId="{FF205CF2-5315-48A5-8992-D732DA3D0EA7}" destId="{FDBB5E32-F7D1-47CD-8757-BCBDF3B19637}" srcOrd="3" destOrd="0" presId="urn:microsoft.com/office/officeart/2018/2/layout/IconVerticalSolidList"/>
    <dgm:cxn modelId="{FC4E24FC-DDC5-4A86-8374-8D2ADC368F90}" type="presParOf" srcId="{FF205CF2-5315-48A5-8992-D732DA3D0EA7}" destId="{EBA83DD8-0383-46DC-8F11-68956D9C415D}" srcOrd="4" destOrd="0" presId="urn:microsoft.com/office/officeart/2018/2/layout/IconVerticalSolidList"/>
    <dgm:cxn modelId="{5C09861B-8F03-40CE-B66F-B183E0FEDF67}" type="presParOf" srcId="{EBA83DD8-0383-46DC-8F11-68956D9C415D}" destId="{C51B58CB-6D27-4E6B-B564-C886DD3821E5}" srcOrd="0" destOrd="0" presId="urn:microsoft.com/office/officeart/2018/2/layout/IconVerticalSolidList"/>
    <dgm:cxn modelId="{B5EF5D53-6B67-4699-A4CB-4C4E3C091286}" type="presParOf" srcId="{EBA83DD8-0383-46DC-8F11-68956D9C415D}" destId="{9D704E9B-7D56-4C1A-A7DA-0E93B6929F3D}" srcOrd="1" destOrd="0" presId="urn:microsoft.com/office/officeart/2018/2/layout/IconVerticalSolidList"/>
    <dgm:cxn modelId="{9C49251E-A211-4B05-89D7-E15069AE564C}" type="presParOf" srcId="{EBA83DD8-0383-46DC-8F11-68956D9C415D}" destId="{28366E87-B894-4D98-B7D1-8B650D3522A9}" srcOrd="2" destOrd="0" presId="urn:microsoft.com/office/officeart/2018/2/layout/IconVerticalSolidList"/>
    <dgm:cxn modelId="{CFA5A718-4BBA-4FCF-A64B-97A7DD18B5F6}" type="presParOf" srcId="{EBA83DD8-0383-46DC-8F11-68956D9C415D}" destId="{73338DEF-5E59-437F-BF64-8943FCAB19D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7938C4-BA01-48E0-A6C1-4FC2026326D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33DAFE1-3375-4253-85A5-AD0999E43479}">
      <dgm:prSet custT="1"/>
      <dgm:spPr/>
      <dgm:t>
        <a:bodyPr/>
        <a:lstStyle/>
        <a:p>
          <a:r>
            <a:rPr lang="en-US" sz="2200" b="0" kern="1200" dirty="0">
              <a:solidFill>
                <a:schemeClr val="bg1"/>
              </a:solidFill>
            </a:rPr>
            <a:t>If required, download </a:t>
          </a:r>
          <a:r>
            <a:rPr lang="en-US" sz="2200" b="0" kern="1200" dirty="0"/>
            <a:t>pre-populated template(s) </a:t>
          </a:r>
          <a:r>
            <a:rPr lang="en-US" sz="2200" b="0" kern="1200" dirty="0">
              <a:solidFill>
                <a:schemeClr val="bg1"/>
              </a:solidFill>
            </a:rPr>
            <a:t>beginning </a:t>
          </a:r>
          <a:r>
            <a:rPr lang="en-US" sz="2200" b="1" kern="1200" dirty="0">
              <a:solidFill>
                <a:schemeClr val="bg1"/>
              </a:solidFill>
            </a:rPr>
            <a:t>March 18, 2024</a:t>
          </a:r>
          <a:r>
            <a:rPr lang="en-US" sz="2200" b="0" kern="1200" dirty="0">
              <a:solidFill>
                <a:schemeClr val="bg1"/>
              </a:solidFill>
            </a:rPr>
            <a:t>, from the MHDO Prescription Drug Price Data </a:t>
          </a:r>
          <a:r>
            <a:rPr lang="en-US" sz="2200" b="0" kern="1200" dirty="0"/>
            <a:t>Portal.</a:t>
          </a:r>
          <a:endParaRPr lang="en-US" sz="2200" b="0" kern="1200" baseline="30000" dirty="0"/>
        </a:p>
      </dgm:t>
    </dgm:pt>
    <dgm:pt modelId="{8B548A9C-5A36-453A-A21A-3F62FC888063}" type="parTrans" cxnId="{342E2B8F-1A93-4087-B523-3D736C645627}">
      <dgm:prSet/>
      <dgm:spPr/>
      <dgm:t>
        <a:bodyPr/>
        <a:lstStyle/>
        <a:p>
          <a:endParaRPr lang="en-US"/>
        </a:p>
      </dgm:t>
    </dgm:pt>
    <dgm:pt modelId="{5383B156-CC74-4C3F-9040-9CAB124CB0C2}" type="sibTrans" cxnId="{342E2B8F-1A93-4087-B523-3D736C645627}">
      <dgm:prSet/>
      <dgm:spPr/>
      <dgm:t>
        <a:bodyPr/>
        <a:lstStyle/>
        <a:p>
          <a:endParaRPr lang="en-US"/>
        </a:p>
      </dgm:t>
    </dgm:pt>
    <dgm:pt modelId="{1114A07C-09D8-4940-A5B2-91AA40240BF7}">
      <dgm:prSet/>
      <dgm:spPr/>
      <dgm:t>
        <a:bodyPr/>
        <a:lstStyle/>
        <a:p>
          <a:r>
            <a:rPr lang="en-US" dirty="0"/>
            <a:t>Complete template(s) within your own environment.</a:t>
          </a:r>
        </a:p>
      </dgm:t>
    </dgm:pt>
    <dgm:pt modelId="{33DA8C6E-625F-4C0B-8277-CD934320274B}" type="parTrans" cxnId="{189DE68B-F076-465F-90BF-8B81AF1D2A3E}">
      <dgm:prSet/>
      <dgm:spPr/>
      <dgm:t>
        <a:bodyPr/>
        <a:lstStyle/>
        <a:p>
          <a:endParaRPr lang="en-US"/>
        </a:p>
      </dgm:t>
    </dgm:pt>
    <dgm:pt modelId="{A7610F10-0B31-494C-B428-92F1734B2B29}" type="sibTrans" cxnId="{189DE68B-F076-465F-90BF-8B81AF1D2A3E}">
      <dgm:prSet/>
      <dgm:spPr/>
      <dgm:t>
        <a:bodyPr/>
        <a:lstStyle/>
        <a:p>
          <a:endParaRPr lang="en-US"/>
        </a:p>
      </dgm:t>
    </dgm:pt>
    <dgm:pt modelId="{8069A4B0-CD35-4989-AF24-6CE6414317D1}">
      <dgm:prSet custT="1"/>
      <dgm:spPr/>
      <dgm:t>
        <a:bodyPr/>
        <a:lstStyle/>
        <a:p>
          <a:r>
            <a:rPr lang="en-US" sz="2300" b="0" kern="1200" dirty="0"/>
            <a:t>Submit </a:t>
          </a:r>
          <a:r>
            <a:rPr lang="en-US" sz="2300" b="0" kern="1200" dirty="0">
              <a:solidFill>
                <a:schemeClr val="bg1"/>
              </a:solidFill>
            </a:rPr>
            <a:t>completed template(s) </a:t>
          </a:r>
          <a:r>
            <a:rPr lang="en-US" sz="2300" b="1" kern="1200" dirty="0">
              <a:solidFill>
                <a:schemeClr val="bg1"/>
              </a:solidFill>
            </a:rPr>
            <a:t>by May 17</a:t>
          </a:r>
          <a:r>
            <a:rPr lang="en-US" sz="2300" b="1" kern="1200" dirty="0">
              <a:solidFill>
                <a:schemeClr val="bg1"/>
              </a:solidFill>
              <a:latin typeface="Calibri" panose="020F0502020204030204"/>
              <a:ea typeface="+mn-ea"/>
              <a:cs typeface="+mn-cs"/>
            </a:rPr>
            <a:t>, 2024, </a:t>
          </a:r>
          <a:r>
            <a:rPr lang="en-US" sz="2300" b="0" kern="1200" dirty="0">
              <a:solidFill>
                <a:schemeClr val="bg1"/>
              </a:solidFill>
              <a:latin typeface="Calibri" panose="020F0502020204030204"/>
              <a:ea typeface="+mn-ea"/>
              <a:cs typeface="+mn-cs"/>
            </a:rPr>
            <a:t>via the MHDO Prescription Drug Price Data Portal. </a:t>
          </a:r>
          <a:r>
            <a:rPr lang="en-US" sz="2300" kern="1200" dirty="0"/>
            <a:t>Never send completed templates via e-mail!</a:t>
          </a:r>
          <a:endParaRPr lang="en-US" sz="2300" b="0" kern="1200" dirty="0">
            <a:solidFill>
              <a:schemeClr val="bg1"/>
            </a:solidFill>
            <a:latin typeface="Calibri" panose="020F0502020204030204"/>
            <a:ea typeface="+mn-ea"/>
            <a:cs typeface="+mn-cs"/>
          </a:endParaRPr>
        </a:p>
      </dgm:t>
    </dgm:pt>
    <dgm:pt modelId="{E02E8949-8B0D-4DAA-AE58-E1B976C10DDE}" type="parTrans" cxnId="{8C06B276-3177-40C4-8439-073CF8C98FBD}">
      <dgm:prSet/>
      <dgm:spPr/>
      <dgm:t>
        <a:bodyPr/>
        <a:lstStyle/>
        <a:p>
          <a:endParaRPr lang="en-US"/>
        </a:p>
      </dgm:t>
    </dgm:pt>
    <dgm:pt modelId="{4513AB6C-764D-4E66-891A-0E5B9907572A}" type="sibTrans" cxnId="{8C06B276-3177-40C4-8439-073CF8C98FBD}">
      <dgm:prSet/>
      <dgm:spPr/>
      <dgm:t>
        <a:bodyPr/>
        <a:lstStyle/>
        <a:p>
          <a:endParaRPr lang="en-US"/>
        </a:p>
      </dgm:t>
    </dgm:pt>
    <dgm:pt modelId="{FF205CF2-5315-48A5-8992-D732DA3D0EA7}" type="pres">
      <dgm:prSet presAssocID="{A67938C4-BA01-48E0-A6C1-4FC2026326DB}" presName="root" presStyleCnt="0">
        <dgm:presLayoutVars>
          <dgm:dir/>
          <dgm:resizeHandles val="exact"/>
        </dgm:presLayoutVars>
      </dgm:prSet>
      <dgm:spPr/>
    </dgm:pt>
    <dgm:pt modelId="{E91AD4FC-A43A-49FB-A2CF-461601BB391A}" type="pres">
      <dgm:prSet presAssocID="{A33DAFE1-3375-4253-85A5-AD0999E43479}" presName="compNode" presStyleCnt="0"/>
      <dgm:spPr/>
    </dgm:pt>
    <dgm:pt modelId="{AFBCAFA2-C1E4-484D-B451-EB57750EFAFD}" type="pres">
      <dgm:prSet presAssocID="{A33DAFE1-3375-4253-85A5-AD0999E43479}" presName="bgRect" presStyleLbl="bgShp" presStyleIdx="0" presStyleCnt="3"/>
      <dgm:spPr/>
    </dgm:pt>
    <dgm:pt modelId="{B2939999-E840-4B3D-85A3-5F9AF9A842B4}" type="pres">
      <dgm:prSet presAssocID="{A33DAFE1-3375-4253-85A5-AD0999E4347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Download"/>
        </a:ext>
      </dgm:extLst>
    </dgm:pt>
    <dgm:pt modelId="{4AD37DC5-A22E-4945-9521-704D67DA7B47}" type="pres">
      <dgm:prSet presAssocID="{A33DAFE1-3375-4253-85A5-AD0999E43479}" presName="spaceRect" presStyleCnt="0"/>
      <dgm:spPr/>
    </dgm:pt>
    <dgm:pt modelId="{728B8C4F-9022-485C-8B1F-B6835A48A112}" type="pres">
      <dgm:prSet presAssocID="{A33DAFE1-3375-4253-85A5-AD0999E43479}" presName="parTx" presStyleLbl="revTx" presStyleIdx="0" presStyleCnt="3">
        <dgm:presLayoutVars>
          <dgm:chMax val="0"/>
          <dgm:chPref val="0"/>
        </dgm:presLayoutVars>
      </dgm:prSet>
      <dgm:spPr/>
    </dgm:pt>
    <dgm:pt modelId="{6EB466CF-D0BD-4723-8842-B36C2BBD25ED}" type="pres">
      <dgm:prSet presAssocID="{5383B156-CC74-4C3F-9040-9CAB124CB0C2}" presName="sibTrans" presStyleCnt="0"/>
      <dgm:spPr/>
    </dgm:pt>
    <dgm:pt modelId="{21E4080F-C944-4169-9FFC-431632BA5A74}" type="pres">
      <dgm:prSet presAssocID="{1114A07C-09D8-4940-A5B2-91AA40240BF7}" presName="compNode" presStyleCnt="0"/>
      <dgm:spPr/>
    </dgm:pt>
    <dgm:pt modelId="{5DEE716A-3306-4FD5-B86F-0828E96C4C9A}" type="pres">
      <dgm:prSet presAssocID="{1114A07C-09D8-4940-A5B2-91AA40240BF7}" presName="bgRect" presStyleLbl="bgShp" presStyleIdx="1" presStyleCnt="3"/>
      <dgm:spPr/>
    </dgm:pt>
    <dgm:pt modelId="{AAEE2F50-3F56-424F-B3DE-AC8BB3CCA3A2}" type="pres">
      <dgm:prSet presAssocID="{1114A07C-09D8-4940-A5B2-91AA40240BF7}"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Monitor with solid fill"/>
        </a:ext>
      </dgm:extLst>
    </dgm:pt>
    <dgm:pt modelId="{B345F6F5-463D-42F9-A3AD-BA64A904D0EB}" type="pres">
      <dgm:prSet presAssocID="{1114A07C-09D8-4940-A5B2-91AA40240BF7}" presName="spaceRect" presStyleCnt="0"/>
      <dgm:spPr/>
    </dgm:pt>
    <dgm:pt modelId="{4440D7AA-74C1-4D2F-80EE-487089E267A8}" type="pres">
      <dgm:prSet presAssocID="{1114A07C-09D8-4940-A5B2-91AA40240BF7}" presName="parTx" presStyleLbl="revTx" presStyleIdx="1" presStyleCnt="3">
        <dgm:presLayoutVars>
          <dgm:chMax val="0"/>
          <dgm:chPref val="0"/>
        </dgm:presLayoutVars>
      </dgm:prSet>
      <dgm:spPr/>
    </dgm:pt>
    <dgm:pt modelId="{BE7BBBEE-94C7-4E85-82B3-16D703286CC6}" type="pres">
      <dgm:prSet presAssocID="{A7610F10-0B31-494C-B428-92F1734B2B29}" presName="sibTrans" presStyleCnt="0"/>
      <dgm:spPr/>
    </dgm:pt>
    <dgm:pt modelId="{806181F6-E335-4C30-878C-F168A3C83818}" type="pres">
      <dgm:prSet presAssocID="{8069A4B0-CD35-4989-AF24-6CE6414317D1}" presName="compNode" presStyleCnt="0"/>
      <dgm:spPr/>
    </dgm:pt>
    <dgm:pt modelId="{F4F7CBFF-61F4-4F03-8DDC-16E44EFBC874}" type="pres">
      <dgm:prSet presAssocID="{8069A4B0-CD35-4989-AF24-6CE6414317D1}" presName="bgRect" presStyleLbl="bgShp" presStyleIdx="2" presStyleCnt="3"/>
      <dgm:spPr/>
    </dgm:pt>
    <dgm:pt modelId="{6D616089-7801-42B5-A97D-EEC8E26DCAFB}" type="pres">
      <dgm:prSet presAssocID="{8069A4B0-CD35-4989-AF24-6CE6414317D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loud Computing with solid fill"/>
        </a:ext>
      </dgm:extLst>
    </dgm:pt>
    <dgm:pt modelId="{1D5AEE00-6EFF-4B95-9FA7-7738878D21F2}" type="pres">
      <dgm:prSet presAssocID="{8069A4B0-CD35-4989-AF24-6CE6414317D1}" presName="spaceRect" presStyleCnt="0"/>
      <dgm:spPr/>
    </dgm:pt>
    <dgm:pt modelId="{4CF4D135-04D8-407A-9FDC-7F8263000918}" type="pres">
      <dgm:prSet presAssocID="{8069A4B0-CD35-4989-AF24-6CE6414317D1}" presName="parTx" presStyleLbl="revTx" presStyleIdx="2" presStyleCnt="3">
        <dgm:presLayoutVars>
          <dgm:chMax val="0"/>
          <dgm:chPref val="0"/>
        </dgm:presLayoutVars>
      </dgm:prSet>
      <dgm:spPr/>
    </dgm:pt>
  </dgm:ptLst>
  <dgm:cxnLst>
    <dgm:cxn modelId="{AA78FF19-A8DF-4420-9B87-40F47C762E1A}" type="presOf" srcId="{8069A4B0-CD35-4989-AF24-6CE6414317D1}" destId="{4CF4D135-04D8-407A-9FDC-7F8263000918}" srcOrd="0" destOrd="0" presId="urn:microsoft.com/office/officeart/2018/2/layout/IconVerticalSolidList"/>
    <dgm:cxn modelId="{8C06B276-3177-40C4-8439-073CF8C98FBD}" srcId="{A67938C4-BA01-48E0-A6C1-4FC2026326DB}" destId="{8069A4B0-CD35-4989-AF24-6CE6414317D1}" srcOrd="2" destOrd="0" parTransId="{E02E8949-8B0D-4DAA-AE58-E1B976C10DDE}" sibTransId="{4513AB6C-764D-4E66-891A-0E5B9907572A}"/>
    <dgm:cxn modelId="{189DE68B-F076-465F-90BF-8B81AF1D2A3E}" srcId="{A67938C4-BA01-48E0-A6C1-4FC2026326DB}" destId="{1114A07C-09D8-4940-A5B2-91AA40240BF7}" srcOrd="1" destOrd="0" parTransId="{33DA8C6E-625F-4C0B-8277-CD934320274B}" sibTransId="{A7610F10-0B31-494C-B428-92F1734B2B29}"/>
    <dgm:cxn modelId="{342E2B8F-1A93-4087-B523-3D736C645627}" srcId="{A67938C4-BA01-48E0-A6C1-4FC2026326DB}" destId="{A33DAFE1-3375-4253-85A5-AD0999E43479}" srcOrd="0" destOrd="0" parTransId="{8B548A9C-5A36-453A-A21A-3F62FC888063}" sibTransId="{5383B156-CC74-4C3F-9040-9CAB124CB0C2}"/>
    <dgm:cxn modelId="{A426D2B0-790D-4843-8C9B-4AF9044C40C1}" type="presOf" srcId="{A67938C4-BA01-48E0-A6C1-4FC2026326DB}" destId="{FF205CF2-5315-48A5-8992-D732DA3D0EA7}" srcOrd="0" destOrd="0" presId="urn:microsoft.com/office/officeart/2018/2/layout/IconVerticalSolidList"/>
    <dgm:cxn modelId="{7400D9B4-17C0-4E90-9AD8-C84BD95AAC61}" type="presOf" srcId="{A33DAFE1-3375-4253-85A5-AD0999E43479}" destId="{728B8C4F-9022-485C-8B1F-B6835A48A112}" srcOrd="0" destOrd="0" presId="urn:microsoft.com/office/officeart/2018/2/layout/IconVerticalSolidList"/>
    <dgm:cxn modelId="{916E71F2-E78F-401F-9278-00870F707928}" type="presOf" srcId="{1114A07C-09D8-4940-A5B2-91AA40240BF7}" destId="{4440D7AA-74C1-4D2F-80EE-487089E267A8}" srcOrd="0" destOrd="0" presId="urn:microsoft.com/office/officeart/2018/2/layout/IconVerticalSolidList"/>
    <dgm:cxn modelId="{04C97B46-5BBA-408C-877A-DBB7C999F858}" type="presParOf" srcId="{FF205CF2-5315-48A5-8992-D732DA3D0EA7}" destId="{E91AD4FC-A43A-49FB-A2CF-461601BB391A}" srcOrd="0" destOrd="0" presId="urn:microsoft.com/office/officeart/2018/2/layout/IconVerticalSolidList"/>
    <dgm:cxn modelId="{BBD24D86-4FB2-4FAF-9B66-5E7B3E17FD36}" type="presParOf" srcId="{E91AD4FC-A43A-49FB-A2CF-461601BB391A}" destId="{AFBCAFA2-C1E4-484D-B451-EB57750EFAFD}" srcOrd="0" destOrd="0" presId="urn:microsoft.com/office/officeart/2018/2/layout/IconVerticalSolidList"/>
    <dgm:cxn modelId="{517A877A-2A6E-4CE5-BBFF-A5AE9E5EDB39}" type="presParOf" srcId="{E91AD4FC-A43A-49FB-A2CF-461601BB391A}" destId="{B2939999-E840-4B3D-85A3-5F9AF9A842B4}" srcOrd="1" destOrd="0" presId="urn:microsoft.com/office/officeart/2018/2/layout/IconVerticalSolidList"/>
    <dgm:cxn modelId="{76BBF34B-34CC-483B-AEB7-F0CB3E04426B}" type="presParOf" srcId="{E91AD4FC-A43A-49FB-A2CF-461601BB391A}" destId="{4AD37DC5-A22E-4945-9521-704D67DA7B47}" srcOrd="2" destOrd="0" presId="urn:microsoft.com/office/officeart/2018/2/layout/IconVerticalSolidList"/>
    <dgm:cxn modelId="{128F66CA-12F6-43E2-AB11-7A7A22F23394}" type="presParOf" srcId="{E91AD4FC-A43A-49FB-A2CF-461601BB391A}" destId="{728B8C4F-9022-485C-8B1F-B6835A48A112}" srcOrd="3" destOrd="0" presId="urn:microsoft.com/office/officeart/2018/2/layout/IconVerticalSolidList"/>
    <dgm:cxn modelId="{B31CFCF6-274B-454D-A6A1-EBCF50B059A7}" type="presParOf" srcId="{FF205CF2-5315-48A5-8992-D732DA3D0EA7}" destId="{6EB466CF-D0BD-4723-8842-B36C2BBD25ED}" srcOrd="1" destOrd="0" presId="urn:microsoft.com/office/officeart/2018/2/layout/IconVerticalSolidList"/>
    <dgm:cxn modelId="{9D90A915-D39C-4310-8A30-DAC26313C7CB}" type="presParOf" srcId="{FF205CF2-5315-48A5-8992-D732DA3D0EA7}" destId="{21E4080F-C944-4169-9FFC-431632BA5A74}" srcOrd="2" destOrd="0" presId="urn:microsoft.com/office/officeart/2018/2/layout/IconVerticalSolidList"/>
    <dgm:cxn modelId="{BCDD550F-D237-4417-8B52-D878C09524CE}" type="presParOf" srcId="{21E4080F-C944-4169-9FFC-431632BA5A74}" destId="{5DEE716A-3306-4FD5-B86F-0828E96C4C9A}" srcOrd="0" destOrd="0" presId="urn:microsoft.com/office/officeart/2018/2/layout/IconVerticalSolidList"/>
    <dgm:cxn modelId="{1D1E47CB-D60D-44FD-AFBF-3E7CD83CEFC7}" type="presParOf" srcId="{21E4080F-C944-4169-9FFC-431632BA5A74}" destId="{AAEE2F50-3F56-424F-B3DE-AC8BB3CCA3A2}" srcOrd="1" destOrd="0" presId="urn:microsoft.com/office/officeart/2018/2/layout/IconVerticalSolidList"/>
    <dgm:cxn modelId="{52339457-6DFA-41F5-A313-0FFF376176F1}" type="presParOf" srcId="{21E4080F-C944-4169-9FFC-431632BA5A74}" destId="{B345F6F5-463D-42F9-A3AD-BA64A904D0EB}" srcOrd="2" destOrd="0" presId="urn:microsoft.com/office/officeart/2018/2/layout/IconVerticalSolidList"/>
    <dgm:cxn modelId="{B79E4937-2BDF-4406-A8A4-3EC616AE1B42}" type="presParOf" srcId="{21E4080F-C944-4169-9FFC-431632BA5A74}" destId="{4440D7AA-74C1-4D2F-80EE-487089E267A8}" srcOrd="3" destOrd="0" presId="urn:microsoft.com/office/officeart/2018/2/layout/IconVerticalSolidList"/>
    <dgm:cxn modelId="{F6FCEA6E-A696-48BE-BF20-4D6C2E33BE3B}" type="presParOf" srcId="{FF205CF2-5315-48A5-8992-D732DA3D0EA7}" destId="{BE7BBBEE-94C7-4E85-82B3-16D703286CC6}" srcOrd="3" destOrd="0" presId="urn:microsoft.com/office/officeart/2018/2/layout/IconVerticalSolidList"/>
    <dgm:cxn modelId="{A961D62F-A484-49A7-9849-C8D0E3C5FBE2}" type="presParOf" srcId="{FF205CF2-5315-48A5-8992-D732DA3D0EA7}" destId="{806181F6-E335-4C30-878C-F168A3C83818}" srcOrd="4" destOrd="0" presId="urn:microsoft.com/office/officeart/2018/2/layout/IconVerticalSolidList"/>
    <dgm:cxn modelId="{5720E2B6-CD47-4F85-90B7-89E576E72688}" type="presParOf" srcId="{806181F6-E335-4C30-878C-F168A3C83818}" destId="{F4F7CBFF-61F4-4F03-8DDC-16E44EFBC874}" srcOrd="0" destOrd="0" presId="urn:microsoft.com/office/officeart/2018/2/layout/IconVerticalSolidList"/>
    <dgm:cxn modelId="{983A7B55-0F27-4480-8B49-CA55AE13A353}" type="presParOf" srcId="{806181F6-E335-4C30-878C-F168A3C83818}" destId="{6D616089-7801-42B5-A97D-EEC8E26DCAFB}" srcOrd="1" destOrd="0" presId="urn:microsoft.com/office/officeart/2018/2/layout/IconVerticalSolidList"/>
    <dgm:cxn modelId="{0E7BB6CF-A80E-407B-8738-C4703CDD421A}" type="presParOf" srcId="{806181F6-E335-4C30-878C-F168A3C83818}" destId="{1D5AEE00-6EFF-4B95-9FA7-7738878D21F2}" srcOrd="2" destOrd="0" presId="urn:microsoft.com/office/officeart/2018/2/layout/IconVerticalSolidList"/>
    <dgm:cxn modelId="{FD1EF93B-E447-401C-A7E5-369C5A19857F}" type="presParOf" srcId="{806181F6-E335-4C30-878C-F168A3C83818}" destId="{4CF4D135-04D8-407A-9FDC-7F826300091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3061FE-F922-4E79-9AEC-07E3C62C195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C942B14-5B03-452B-8516-88653590C4A0}">
      <dgm:prSet/>
      <dgm:spPr/>
      <dgm:t>
        <a:bodyPr/>
        <a:lstStyle/>
        <a:p>
          <a:r>
            <a:rPr lang="en-US" dirty="0"/>
            <a:t>Please submit questions via the webinar chat feature.</a:t>
          </a:r>
        </a:p>
      </dgm:t>
    </dgm:pt>
    <dgm:pt modelId="{CAE01A56-8FEB-4985-A2C3-C19E3025AE3A}" type="parTrans" cxnId="{F51038E0-24F3-46A4-AB65-05EC3FCAB408}">
      <dgm:prSet/>
      <dgm:spPr/>
      <dgm:t>
        <a:bodyPr/>
        <a:lstStyle/>
        <a:p>
          <a:endParaRPr lang="en-US"/>
        </a:p>
      </dgm:t>
    </dgm:pt>
    <dgm:pt modelId="{998F28E4-6451-41C6-81EF-BED522600A6D}" type="sibTrans" cxnId="{F51038E0-24F3-46A4-AB65-05EC3FCAB408}">
      <dgm:prSet/>
      <dgm:spPr/>
      <dgm:t>
        <a:bodyPr/>
        <a:lstStyle/>
        <a:p>
          <a:endParaRPr lang="en-US"/>
        </a:p>
      </dgm:t>
    </dgm:pt>
    <dgm:pt modelId="{340B8055-E1D6-4152-A49B-5268D628F117}">
      <dgm:prSet custT="1"/>
      <dgm:spPr/>
      <dgm:t>
        <a:bodyPr/>
        <a:lstStyle/>
        <a:p>
          <a:r>
            <a:rPr lang="en-US" sz="2000" kern="1200"/>
            <a:t>We will respond to questions in writing and make them available in the FAQ posted in the MHDO Prescription Drug Price Data Portal.</a:t>
          </a:r>
          <a:endParaRPr lang="en-US" sz="2000" kern="1200" dirty="0"/>
        </a:p>
      </dgm:t>
    </dgm:pt>
    <dgm:pt modelId="{8F703FF7-A911-44D7-851C-5A6C9E2E585E}" type="parTrans" cxnId="{F0421D9F-98D2-4079-8806-5BE4274A414D}">
      <dgm:prSet/>
      <dgm:spPr/>
      <dgm:t>
        <a:bodyPr/>
        <a:lstStyle/>
        <a:p>
          <a:endParaRPr lang="en-US"/>
        </a:p>
      </dgm:t>
    </dgm:pt>
    <dgm:pt modelId="{3EBDBF02-F447-4059-B426-92DB984ED045}" type="sibTrans" cxnId="{F0421D9F-98D2-4079-8806-5BE4274A414D}">
      <dgm:prSet/>
      <dgm:spPr/>
      <dgm:t>
        <a:bodyPr/>
        <a:lstStyle/>
        <a:p>
          <a:endParaRPr lang="en-US"/>
        </a:p>
      </dgm:t>
    </dgm:pt>
    <dgm:pt modelId="{3BE009F6-BE50-4FA2-AE4E-69AE98B31281}" type="pres">
      <dgm:prSet presAssocID="{663061FE-F922-4E79-9AEC-07E3C62C1957}" presName="root" presStyleCnt="0">
        <dgm:presLayoutVars>
          <dgm:dir/>
          <dgm:resizeHandles val="exact"/>
        </dgm:presLayoutVars>
      </dgm:prSet>
      <dgm:spPr/>
    </dgm:pt>
    <dgm:pt modelId="{7D9E4672-C98A-47D2-8A7D-CF5A7A45873A}" type="pres">
      <dgm:prSet presAssocID="{8C942B14-5B03-452B-8516-88653590C4A0}" presName="compNode" presStyleCnt="0"/>
      <dgm:spPr/>
    </dgm:pt>
    <dgm:pt modelId="{F982C3A0-309B-4C16-AAF5-6DDDA79A79BA}" type="pres">
      <dgm:prSet presAssocID="{8C942B14-5B03-452B-8516-88653590C4A0}" presName="bgRect" presStyleLbl="bgShp" presStyleIdx="0" presStyleCnt="2"/>
      <dgm:spPr/>
    </dgm:pt>
    <dgm:pt modelId="{E1A57364-D07D-4DF3-B42C-258E4FE4463D}" type="pres">
      <dgm:prSet presAssocID="{8C942B14-5B03-452B-8516-88653590C4A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70D5192F-A167-4444-BA8E-8E25D7BABE0E}" type="pres">
      <dgm:prSet presAssocID="{8C942B14-5B03-452B-8516-88653590C4A0}" presName="spaceRect" presStyleCnt="0"/>
      <dgm:spPr/>
    </dgm:pt>
    <dgm:pt modelId="{A9C74882-F99F-479A-9B08-B20F9A8894D3}" type="pres">
      <dgm:prSet presAssocID="{8C942B14-5B03-452B-8516-88653590C4A0}" presName="parTx" presStyleLbl="revTx" presStyleIdx="0" presStyleCnt="2">
        <dgm:presLayoutVars>
          <dgm:chMax val="0"/>
          <dgm:chPref val="0"/>
        </dgm:presLayoutVars>
      </dgm:prSet>
      <dgm:spPr/>
    </dgm:pt>
    <dgm:pt modelId="{AC04D3C9-2C3B-40D2-A6ED-42937ADE8AB2}" type="pres">
      <dgm:prSet presAssocID="{998F28E4-6451-41C6-81EF-BED522600A6D}" presName="sibTrans" presStyleCnt="0"/>
      <dgm:spPr/>
    </dgm:pt>
    <dgm:pt modelId="{441FF118-8BD3-4287-B33A-1C1A6B5AD0BF}" type="pres">
      <dgm:prSet presAssocID="{340B8055-E1D6-4152-A49B-5268D628F117}" presName="compNode" presStyleCnt="0"/>
      <dgm:spPr/>
    </dgm:pt>
    <dgm:pt modelId="{D9279AF4-0B86-4EAB-8D08-40D3FD299D24}" type="pres">
      <dgm:prSet presAssocID="{340B8055-E1D6-4152-A49B-5268D628F117}" presName="bgRect" presStyleLbl="bgShp" presStyleIdx="1" presStyleCnt="2"/>
      <dgm:spPr/>
    </dgm:pt>
    <dgm:pt modelId="{A5781E4A-E56E-4732-A887-22B570D040C8}" type="pres">
      <dgm:prSet presAssocID="{340B8055-E1D6-4152-A49B-5268D628F117}"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Help with solid fill"/>
        </a:ext>
      </dgm:extLst>
    </dgm:pt>
    <dgm:pt modelId="{3E4851C5-E062-4BFF-9E35-2EFD39226EE0}" type="pres">
      <dgm:prSet presAssocID="{340B8055-E1D6-4152-A49B-5268D628F117}" presName="spaceRect" presStyleCnt="0"/>
      <dgm:spPr/>
    </dgm:pt>
    <dgm:pt modelId="{15D653C4-059A-4A42-ACA9-A35764356954}" type="pres">
      <dgm:prSet presAssocID="{340B8055-E1D6-4152-A49B-5268D628F117}" presName="parTx" presStyleLbl="revTx" presStyleIdx="1" presStyleCnt="2">
        <dgm:presLayoutVars>
          <dgm:chMax val="0"/>
          <dgm:chPref val="0"/>
        </dgm:presLayoutVars>
      </dgm:prSet>
      <dgm:spPr/>
    </dgm:pt>
  </dgm:ptLst>
  <dgm:cxnLst>
    <dgm:cxn modelId="{B97F9225-7EA3-4ABF-ACE0-F97D04F2E29C}" type="presOf" srcId="{8C942B14-5B03-452B-8516-88653590C4A0}" destId="{A9C74882-F99F-479A-9B08-B20F9A8894D3}" srcOrd="0" destOrd="0" presId="urn:microsoft.com/office/officeart/2018/2/layout/IconVerticalSolidList"/>
    <dgm:cxn modelId="{E6FC062F-586E-4329-89FC-62E38906EB17}" type="presOf" srcId="{340B8055-E1D6-4152-A49B-5268D628F117}" destId="{15D653C4-059A-4A42-ACA9-A35764356954}" srcOrd="0" destOrd="0" presId="urn:microsoft.com/office/officeart/2018/2/layout/IconVerticalSolidList"/>
    <dgm:cxn modelId="{B6BC2D8D-06C6-44E8-9EC6-72B4D12C5355}" type="presOf" srcId="{663061FE-F922-4E79-9AEC-07E3C62C1957}" destId="{3BE009F6-BE50-4FA2-AE4E-69AE98B31281}" srcOrd="0" destOrd="0" presId="urn:microsoft.com/office/officeart/2018/2/layout/IconVerticalSolidList"/>
    <dgm:cxn modelId="{F0421D9F-98D2-4079-8806-5BE4274A414D}" srcId="{663061FE-F922-4E79-9AEC-07E3C62C1957}" destId="{340B8055-E1D6-4152-A49B-5268D628F117}" srcOrd="1" destOrd="0" parTransId="{8F703FF7-A911-44D7-851C-5A6C9E2E585E}" sibTransId="{3EBDBF02-F447-4059-B426-92DB984ED045}"/>
    <dgm:cxn modelId="{F51038E0-24F3-46A4-AB65-05EC3FCAB408}" srcId="{663061FE-F922-4E79-9AEC-07E3C62C1957}" destId="{8C942B14-5B03-452B-8516-88653590C4A0}" srcOrd="0" destOrd="0" parTransId="{CAE01A56-8FEB-4985-A2C3-C19E3025AE3A}" sibTransId="{998F28E4-6451-41C6-81EF-BED522600A6D}"/>
    <dgm:cxn modelId="{0FA5E432-E4D3-4BBC-88DA-06014E900136}" type="presParOf" srcId="{3BE009F6-BE50-4FA2-AE4E-69AE98B31281}" destId="{7D9E4672-C98A-47D2-8A7D-CF5A7A45873A}" srcOrd="0" destOrd="0" presId="urn:microsoft.com/office/officeart/2018/2/layout/IconVerticalSolidList"/>
    <dgm:cxn modelId="{D1694835-AD4E-4658-A1D0-C0492015FE5B}" type="presParOf" srcId="{7D9E4672-C98A-47D2-8A7D-CF5A7A45873A}" destId="{F982C3A0-309B-4C16-AAF5-6DDDA79A79BA}" srcOrd="0" destOrd="0" presId="urn:microsoft.com/office/officeart/2018/2/layout/IconVerticalSolidList"/>
    <dgm:cxn modelId="{C9A7FD45-FE6E-41EA-B66A-1532FA8E4168}" type="presParOf" srcId="{7D9E4672-C98A-47D2-8A7D-CF5A7A45873A}" destId="{E1A57364-D07D-4DF3-B42C-258E4FE4463D}" srcOrd="1" destOrd="0" presId="urn:microsoft.com/office/officeart/2018/2/layout/IconVerticalSolidList"/>
    <dgm:cxn modelId="{C704FFB6-74CF-4CCD-92B4-9745E5D29502}" type="presParOf" srcId="{7D9E4672-C98A-47D2-8A7D-CF5A7A45873A}" destId="{70D5192F-A167-4444-BA8E-8E25D7BABE0E}" srcOrd="2" destOrd="0" presId="urn:microsoft.com/office/officeart/2018/2/layout/IconVerticalSolidList"/>
    <dgm:cxn modelId="{8CFA6D2D-6A8E-4CF3-B107-8C26BBBE5380}" type="presParOf" srcId="{7D9E4672-C98A-47D2-8A7D-CF5A7A45873A}" destId="{A9C74882-F99F-479A-9B08-B20F9A8894D3}" srcOrd="3" destOrd="0" presId="urn:microsoft.com/office/officeart/2018/2/layout/IconVerticalSolidList"/>
    <dgm:cxn modelId="{5E21BBBB-6612-4855-AF54-DC0DD02572DF}" type="presParOf" srcId="{3BE009F6-BE50-4FA2-AE4E-69AE98B31281}" destId="{AC04D3C9-2C3B-40D2-A6ED-42937ADE8AB2}" srcOrd="1" destOrd="0" presId="urn:microsoft.com/office/officeart/2018/2/layout/IconVerticalSolidList"/>
    <dgm:cxn modelId="{1CB02D9A-9816-4B9B-BB21-6746DCDF2868}" type="presParOf" srcId="{3BE009F6-BE50-4FA2-AE4E-69AE98B31281}" destId="{441FF118-8BD3-4287-B33A-1C1A6B5AD0BF}" srcOrd="2" destOrd="0" presId="urn:microsoft.com/office/officeart/2018/2/layout/IconVerticalSolidList"/>
    <dgm:cxn modelId="{3A909894-B6F2-40A2-AC9F-CFB4EF778C5E}" type="presParOf" srcId="{441FF118-8BD3-4287-B33A-1C1A6B5AD0BF}" destId="{D9279AF4-0B86-4EAB-8D08-40D3FD299D24}" srcOrd="0" destOrd="0" presId="urn:microsoft.com/office/officeart/2018/2/layout/IconVerticalSolidList"/>
    <dgm:cxn modelId="{1D9DC336-BBDC-413B-91B6-08F02D7946DD}" type="presParOf" srcId="{441FF118-8BD3-4287-B33A-1C1A6B5AD0BF}" destId="{A5781E4A-E56E-4732-A887-22B570D040C8}" srcOrd="1" destOrd="0" presId="urn:microsoft.com/office/officeart/2018/2/layout/IconVerticalSolidList"/>
    <dgm:cxn modelId="{137D0325-F259-4087-9195-687B281FAC9C}" type="presParOf" srcId="{441FF118-8BD3-4287-B33A-1C1A6B5AD0BF}" destId="{3E4851C5-E062-4BFF-9E35-2EFD39226EE0}" srcOrd="2" destOrd="0" presId="urn:microsoft.com/office/officeart/2018/2/layout/IconVerticalSolidList"/>
    <dgm:cxn modelId="{D518B355-64A2-4812-9414-5D68EF20CF75}" type="presParOf" srcId="{441FF118-8BD3-4287-B33A-1C1A6B5AD0BF}" destId="{15D653C4-059A-4A42-ACA9-A3576435695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F34EA-0E50-44F8-8913-FDCD7DBB3806}">
      <dsp:nvSpPr>
        <dsp:cNvPr id="0" name=""/>
        <dsp:cNvSpPr/>
      </dsp:nvSpPr>
      <dsp:spPr>
        <a:xfrm>
          <a:off x="0" y="2344"/>
          <a:ext cx="6797675" cy="118846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E7250F-D282-43C1-A7EC-DD2D54633B50}">
      <dsp:nvSpPr>
        <dsp:cNvPr id="0" name=""/>
        <dsp:cNvSpPr/>
      </dsp:nvSpPr>
      <dsp:spPr>
        <a:xfrm>
          <a:off x="359511" y="269750"/>
          <a:ext cx="653657" cy="653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1E1DE6-AE27-4572-A9A8-B517A73F997E}">
      <dsp:nvSpPr>
        <dsp:cNvPr id="0" name=""/>
        <dsp:cNvSpPr/>
      </dsp:nvSpPr>
      <dsp:spPr>
        <a:xfrm>
          <a:off x="1372680" y="2344"/>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90000"/>
            </a:lnSpc>
            <a:spcBef>
              <a:spcPct val="0"/>
            </a:spcBef>
            <a:spcAft>
              <a:spcPct val="35000"/>
            </a:spcAft>
            <a:buNone/>
          </a:pPr>
          <a:r>
            <a:rPr lang="en-US" sz="2200" kern="1200" dirty="0"/>
            <a:t>Please mute your audio.</a:t>
          </a:r>
        </a:p>
      </dsp:txBody>
      <dsp:txXfrm>
        <a:off x="1372680" y="2344"/>
        <a:ext cx="5424994" cy="1188467"/>
      </dsp:txXfrm>
    </dsp:sp>
    <dsp:sp modelId="{0206852C-89A0-4A8E-9A5B-DE568CEA9336}">
      <dsp:nvSpPr>
        <dsp:cNvPr id="0" name=""/>
        <dsp:cNvSpPr/>
      </dsp:nvSpPr>
      <dsp:spPr>
        <a:xfrm>
          <a:off x="0" y="1487929"/>
          <a:ext cx="6797675" cy="118846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FB31D3-95A9-4264-AB95-60A5B0554B8B}">
      <dsp:nvSpPr>
        <dsp:cNvPr id="0" name=""/>
        <dsp:cNvSpPr/>
      </dsp:nvSpPr>
      <dsp:spPr>
        <a:xfrm>
          <a:off x="359511" y="1755334"/>
          <a:ext cx="653657" cy="653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6D3424-8E17-4CDE-B367-77119582A9E6}">
      <dsp:nvSpPr>
        <dsp:cNvPr id="0" name=""/>
        <dsp:cNvSpPr/>
      </dsp:nvSpPr>
      <dsp:spPr>
        <a:xfrm>
          <a:off x="1372680" y="1487929"/>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90000"/>
            </a:lnSpc>
            <a:spcBef>
              <a:spcPct val="0"/>
            </a:spcBef>
            <a:spcAft>
              <a:spcPct val="35000"/>
            </a:spcAft>
            <a:buNone/>
          </a:pPr>
          <a:r>
            <a:rPr lang="en-US" sz="2200" kern="1200"/>
            <a:t>Please submit questions via the webinar chat feature.</a:t>
          </a:r>
        </a:p>
      </dsp:txBody>
      <dsp:txXfrm>
        <a:off x="1372680" y="1487929"/>
        <a:ext cx="5424994" cy="1188467"/>
      </dsp:txXfrm>
    </dsp:sp>
    <dsp:sp modelId="{A55C49C4-5490-450C-863F-E61EDE7D28EE}">
      <dsp:nvSpPr>
        <dsp:cNvPr id="0" name=""/>
        <dsp:cNvSpPr/>
      </dsp:nvSpPr>
      <dsp:spPr>
        <a:xfrm>
          <a:off x="0" y="2973514"/>
          <a:ext cx="6797675" cy="118846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CF3960-B641-4134-BC55-D18996DCAA45}">
      <dsp:nvSpPr>
        <dsp:cNvPr id="0" name=""/>
        <dsp:cNvSpPr/>
      </dsp:nvSpPr>
      <dsp:spPr>
        <a:xfrm>
          <a:off x="359511" y="3240919"/>
          <a:ext cx="653657" cy="6536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9863CE0-E0A2-43E1-B673-74F6BF04AFF6}">
      <dsp:nvSpPr>
        <dsp:cNvPr id="0" name=""/>
        <dsp:cNvSpPr/>
      </dsp:nvSpPr>
      <dsp:spPr>
        <a:xfrm>
          <a:off x="1372680" y="2973514"/>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90000"/>
            </a:lnSpc>
            <a:spcBef>
              <a:spcPct val="0"/>
            </a:spcBef>
            <a:spcAft>
              <a:spcPct val="35000"/>
            </a:spcAft>
            <a:buNone/>
          </a:pPr>
          <a:r>
            <a:rPr lang="en-US" sz="2200" kern="1200" dirty="0"/>
            <a:t>We will respond to questions in writing and make them available in the FAQ posted in the MHDO Prescription Drug Price Data Portal.</a:t>
          </a:r>
        </a:p>
      </dsp:txBody>
      <dsp:txXfrm>
        <a:off x="1372680" y="2973514"/>
        <a:ext cx="5424994" cy="1188467"/>
      </dsp:txXfrm>
    </dsp:sp>
    <dsp:sp modelId="{131A15BB-2D81-4C0C-81C5-BAD7CB326DE6}">
      <dsp:nvSpPr>
        <dsp:cNvPr id="0" name=""/>
        <dsp:cNvSpPr/>
      </dsp:nvSpPr>
      <dsp:spPr>
        <a:xfrm>
          <a:off x="0" y="4459099"/>
          <a:ext cx="6797675" cy="118846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4CC1A4-B6B4-41C1-A798-27164E9A7F43}">
      <dsp:nvSpPr>
        <dsp:cNvPr id="0" name=""/>
        <dsp:cNvSpPr/>
      </dsp:nvSpPr>
      <dsp:spPr>
        <a:xfrm>
          <a:off x="359511" y="4726504"/>
          <a:ext cx="653657" cy="6536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057127-D829-4A17-B113-92588E267132}">
      <dsp:nvSpPr>
        <dsp:cNvPr id="0" name=""/>
        <dsp:cNvSpPr/>
      </dsp:nvSpPr>
      <dsp:spPr>
        <a:xfrm>
          <a:off x="1372680" y="4459099"/>
          <a:ext cx="5424994" cy="118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80" tIns="125780" rIns="125780" bIns="125780" numCol="1" spcCol="1270" anchor="ctr" anchorCtr="0">
          <a:noAutofit/>
        </a:bodyPr>
        <a:lstStyle/>
        <a:p>
          <a:pPr marL="0" lvl="0" indent="0" algn="l" defTabSz="977900">
            <a:lnSpc>
              <a:spcPct val="90000"/>
            </a:lnSpc>
            <a:spcBef>
              <a:spcPct val="0"/>
            </a:spcBef>
            <a:spcAft>
              <a:spcPct val="35000"/>
            </a:spcAft>
            <a:buNone/>
          </a:pPr>
          <a:r>
            <a:rPr lang="en-US" sz="2200" kern="1200" dirty="0"/>
            <a:t>A recording of the webinar will be distributed after the webinar </a:t>
          </a:r>
          <a:r>
            <a:rPr lang="en-US" sz="2200" kern="1200" dirty="0">
              <a:solidFill>
                <a:schemeClr val="bg1"/>
              </a:solidFill>
            </a:rPr>
            <a:t>and made available </a:t>
          </a:r>
          <a:r>
            <a:rPr lang="en-US" sz="2200" kern="1200" dirty="0"/>
            <a:t>on the MHDO website. </a:t>
          </a:r>
        </a:p>
      </dsp:txBody>
      <dsp:txXfrm>
        <a:off x="1372680" y="4459099"/>
        <a:ext cx="5424994" cy="11884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CAFA2-C1E4-484D-B451-EB57750EFAFD}">
      <dsp:nvSpPr>
        <dsp:cNvPr id="0" name=""/>
        <dsp:cNvSpPr/>
      </dsp:nvSpPr>
      <dsp:spPr>
        <a:xfrm>
          <a:off x="0" y="918110"/>
          <a:ext cx="6797675" cy="16949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39999-E840-4B3D-85A3-5F9AF9A842B4}">
      <dsp:nvSpPr>
        <dsp:cNvPr id="0" name=""/>
        <dsp:cNvSpPr/>
      </dsp:nvSpPr>
      <dsp:spPr>
        <a:xfrm>
          <a:off x="512729" y="1299479"/>
          <a:ext cx="932235" cy="9322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8B8C4F-9022-485C-8B1F-B6835A48A112}">
      <dsp:nvSpPr>
        <dsp:cNvPr id="0" name=""/>
        <dsp:cNvSpPr/>
      </dsp:nvSpPr>
      <dsp:spPr>
        <a:xfrm>
          <a:off x="1957694" y="918110"/>
          <a:ext cx="4839980" cy="1694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385" tIns="179385" rIns="179385" bIns="179385" numCol="1" spcCol="1270" anchor="ctr" anchorCtr="0">
          <a:noAutofit/>
        </a:bodyPr>
        <a:lstStyle/>
        <a:p>
          <a:pPr marL="0" lvl="0" indent="0" algn="l" defTabSz="889000">
            <a:lnSpc>
              <a:spcPct val="100000"/>
            </a:lnSpc>
            <a:spcBef>
              <a:spcPct val="0"/>
            </a:spcBef>
            <a:spcAft>
              <a:spcPct val="35000"/>
            </a:spcAft>
            <a:buNone/>
          </a:pPr>
          <a:r>
            <a:rPr lang="en-US" sz="2000" b="1" kern="1200" dirty="0">
              <a:solidFill>
                <a:schemeClr val="bg1"/>
              </a:solidFill>
            </a:rPr>
            <a:t>Action required annually by January 30th: </a:t>
          </a:r>
          <a:r>
            <a:rPr lang="en-US" sz="2000" b="0" kern="1200" dirty="0">
              <a:solidFill>
                <a:schemeClr val="bg1"/>
              </a:solidFill>
            </a:rPr>
            <a:t>Review and update Summary and Users information via the MHDO Prescription Drug Price Data Portal</a:t>
          </a:r>
          <a:r>
            <a:rPr lang="en-US" sz="2000" b="0" kern="1200" dirty="0"/>
            <a:t>. </a:t>
          </a:r>
          <a:r>
            <a:rPr lang="en-US" sz="2000" kern="1200" dirty="0"/>
            <a:t>	</a:t>
          </a:r>
        </a:p>
      </dsp:txBody>
      <dsp:txXfrm>
        <a:off x="1957694" y="918110"/>
        <a:ext cx="4839980" cy="1694973"/>
      </dsp:txXfrm>
    </dsp:sp>
    <dsp:sp modelId="{F4F7CBFF-61F4-4F03-8DDC-16E44EFBC874}">
      <dsp:nvSpPr>
        <dsp:cNvPr id="0" name=""/>
        <dsp:cNvSpPr/>
      </dsp:nvSpPr>
      <dsp:spPr>
        <a:xfrm>
          <a:off x="0" y="3036827"/>
          <a:ext cx="6797675" cy="16949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616089-7801-42B5-A97D-EEC8E26DCAFB}">
      <dsp:nvSpPr>
        <dsp:cNvPr id="0" name=""/>
        <dsp:cNvSpPr/>
      </dsp:nvSpPr>
      <dsp:spPr>
        <a:xfrm flipH="1" flipV="1">
          <a:off x="5542377" y="4803880"/>
          <a:ext cx="324427" cy="846031"/>
        </a:xfrm>
        <a:prstGeom prst="rect">
          <a:avLst/>
        </a:prstGeom>
        <a:solidFill>
          <a:schemeClr val="bg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CF4D135-04D8-407A-9FDC-7F8263000918}">
      <dsp:nvSpPr>
        <dsp:cNvPr id="0" name=""/>
        <dsp:cNvSpPr/>
      </dsp:nvSpPr>
      <dsp:spPr>
        <a:xfrm>
          <a:off x="1957694" y="3036827"/>
          <a:ext cx="4839980" cy="1694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385" tIns="179385" rIns="179385" bIns="179385" numCol="1" spcCol="1270" anchor="ctr" anchorCtr="0">
          <a:noAutofit/>
        </a:bodyPr>
        <a:lstStyle/>
        <a:p>
          <a:pPr marL="0" lvl="0" indent="0" algn="l" defTabSz="889000">
            <a:lnSpc>
              <a:spcPct val="100000"/>
            </a:lnSpc>
            <a:spcBef>
              <a:spcPct val="0"/>
            </a:spcBef>
            <a:spcAft>
              <a:spcPct val="35000"/>
            </a:spcAft>
            <a:buNone/>
          </a:pPr>
          <a:r>
            <a:rPr lang="en-US" sz="2000" b="0" kern="1200" dirty="0">
              <a:solidFill>
                <a:schemeClr val="bg1"/>
              </a:solidFill>
            </a:rPr>
            <a:t>If your organization was not previously registered or you need help with your user account, please contact the MHDO Help Desk (</a:t>
          </a:r>
          <a:r>
            <a:rPr lang="en-US" sz="2000" b="0" kern="1200"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mhdohelp@hsri.org</a:t>
          </a:r>
          <a:r>
            <a:rPr lang="en-US" sz="2000" b="0" kern="1200" dirty="0">
              <a:solidFill>
                <a:schemeClr val="bg1"/>
              </a:solidFill>
            </a:rPr>
            <a:t>). </a:t>
          </a:r>
        </a:p>
      </dsp:txBody>
      <dsp:txXfrm>
        <a:off x="1957694" y="3036827"/>
        <a:ext cx="4839980" cy="16949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EE716A-3306-4FD5-B86F-0828E96C4C9A}">
      <dsp:nvSpPr>
        <dsp:cNvPr id="0" name=""/>
        <dsp:cNvSpPr/>
      </dsp:nvSpPr>
      <dsp:spPr>
        <a:xfrm>
          <a:off x="0" y="4365"/>
          <a:ext cx="6797675" cy="129851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EE2F50-3F56-424F-B3DE-AC8BB3CCA3A2}">
      <dsp:nvSpPr>
        <dsp:cNvPr id="0" name=""/>
        <dsp:cNvSpPr/>
      </dsp:nvSpPr>
      <dsp:spPr>
        <a:xfrm>
          <a:off x="453890" y="240994"/>
          <a:ext cx="825254" cy="8252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40D7AA-74C1-4D2F-80EE-487089E267A8}">
      <dsp:nvSpPr>
        <dsp:cNvPr id="0" name=""/>
        <dsp:cNvSpPr/>
      </dsp:nvSpPr>
      <dsp:spPr>
        <a:xfrm>
          <a:off x="1733035" y="114569"/>
          <a:ext cx="4867553" cy="900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333" tIns="95333" rIns="95333" bIns="95333"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bg1"/>
              </a:solidFill>
            </a:rPr>
            <a:t>No later than January 30</a:t>
          </a:r>
          <a:r>
            <a:rPr lang="en-US" sz="1800" kern="1200" baseline="30000" dirty="0">
              <a:solidFill>
                <a:schemeClr val="bg1"/>
              </a:solidFill>
            </a:rPr>
            <a:t>th </a:t>
          </a:r>
          <a:r>
            <a:rPr lang="en-US" sz="1800" kern="1200" dirty="0">
              <a:solidFill>
                <a:schemeClr val="bg1"/>
              </a:solidFill>
            </a:rPr>
            <a:t>of each year, the MHDO posts on its publicly accessible website NDCs that hit one of the triggers during the prior calendar year, as defined in 90-590 CMR Chapter 570.  </a:t>
          </a:r>
          <a:endParaRPr lang="en-US" sz="2000" kern="1200" dirty="0">
            <a:solidFill>
              <a:schemeClr val="bg1"/>
            </a:solidFill>
          </a:endParaRPr>
        </a:p>
      </dsp:txBody>
      <dsp:txXfrm>
        <a:off x="1733035" y="114569"/>
        <a:ext cx="4867553" cy="900783"/>
      </dsp:txXfrm>
    </dsp:sp>
    <dsp:sp modelId="{F4F7CBFF-61F4-4F03-8DDC-16E44EFBC874}">
      <dsp:nvSpPr>
        <dsp:cNvPr id="0" name=""/>
        <dsp:cNvSpPr/>
      </dsp:nvSpPr>
      <dsp:spPr>
        <a:xfrm>
          <a:off x="0" y="1926651"/>
          <a:ext cx="6797675" cy="150193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616089-7801-42B5-A97D-EEC8E26DCAFB}">
      <dsp:nvSpPr>
        <dsp:cNvPr id="0" name=""/>
        <dsp:cNvSpPr/>
      </dsp:nvSpPr>
      <dsp:spPr>
        <a:xfrm>
          <a:off x="453890" y="2306421"/>
          <a:ext cx="825254" cy="8252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CF4D135-04D8-407A-9FDC-7F8263000918}">
      <dsp:nvSpPr>
        <dsp:cNvPr id="0" name=""/>
        <dsp:cNvSpPr/>
      </dsp:nvSpPr>
      <dsp:spPr>
        <a:xfrm>
          <a:off x="1733035" y="2254441"/>
          <a:ext cx="4867553" cy="751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333" tIns="95333" rIns="95333" bIns="95333" numCol="1" spcCol="1270" anchor="ctr" anchorCtr="0">
          <a:noAutofit/>
        </a:bodyPr>
        <a:lstStyle/>
        <a:p>
          <a:pPr marL="0" lvl="0" indent="0" algn="l" defTabSz="800100">
            <a:lnSpc>
              <a:spcPct val="100000"/>
            </a:lnSpc>
            <a:spcBef>
              <a:spcPct val="0"/>
            </a:spcBef>
            <a:spcAft>
              <a:spcPct val="35000"/>
            </a:spcAft>
            <a:buNone/>
          </a:pPr>
          <a:r>
            <a:rPr lang="en-US" sz="1800" b="0" kern="1200" dirty="0">
              <a:solidFill>
                <a:schemeClr val="bg1"/>
              </a:solidFill>
              <a:latin typeface="Calibri" panose="020F0502020204030204"/>
              <a:ea typeface="+mn-ea"/>
              <a:cs typeface="+mn-cs"/>
            </a:rPr>
            <a:t>On or before February 15</a:t>
          </a:r>
          <a:r>
            <a:rPr lang="en-US" sz="1800" b="0" kern="1200" baseline="30000" dirty="0">
              <a:solidFill>
                <a:schemeClr val="bg1"/>
              </a:solidFill>
              <a:latin typeface="Calibri" panose="020F0502020204030204"/>
              <a:ea typeface="+mn-ea"/>
              <a:cs typeface="+mn-cs"/>
            </a:rPr>
            <a:t>th</a:t>
          </a:r>
          <a:r>
            <a:rPr lang="en-US" sz="1800" b="0" kern="1200" dirty="0">
              <a:solidFill>
                <a:schemeClr val="bg1"/>
              </a:solidFill>
              <a:latin typeface="Calibri" panose="020F0502020204030204"/>
              <a:ea typeface="+mn-ea"/>
              <a:cs typeface="+mn-cs"/>
            </a:rPr>
            <a:t> of each year, the MHDO produces and posts on its publicly accessible website a list of drug product families for which it intends to request pricing component data.</a:t>
          </a:r>
        </a:p>
      </dsp:txBody>
      <dsp:txXfrm>
        <a:off x="1733035" y="2254441"/>
        <a:ext cx="4867553" cy="751893"/>
      </dsp:txXfrm>
    </dsp:sp>
    <dsp:sp modelId="{C51B58CB-6D27-4E6B-B564-C886DD3821E5}">
      <dsp:nvSpPr>
        <dsp:cNvPr id="0" name=""/>
        <dsp:cNvSpPr/>
      </dsp:nvSpPr>
      <dsp:spPr>
        <a:xfrm>
          <a:off x="0" y="4033509"/>
          <a:ext cx="6797675" cy="130125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704E9B-7D56-4C1A-A7DA-0E93B6929F3D}">
      <dsp:nvSpPr>
        <dsp:cNvPr id="0" name=""/>
        <dsp:cNvSpPr/>
      </dsp:nvSpPr>
      <dsp:spPr>
        <a:xfrm>
          <a:off x="453890" y="4271508"/>
          <a:ext cx="825254" cy="82525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338DEF-5E59-437F-BF64-8943FCAB19D1}">
      <dsp:nvSpPr>
        <dsp:cNvPr id="0" name=""/>
        <dsp:cNvSpPr/>
      </dsp:nvSpPr>
      <dsp:spPr>
        <a:xfrm>
          <a:off x="1733035" y="4145082"/>
          <a:ext cx="4867553" cy="900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333" tIns="95333" rIns="95333" bIns="95333"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bg1"/>
              </a:solidFill>
            </a:rPr>
            <a:t>Not sooner than 30 days after publicly posting the list of drug product families, the MHDO notifies reporting entities via e-mail whether or not pricing component data is required.</a:t>
          </a:r>
          <a:endParaRPr lang="en-US" sz="1800" b="0" kern="1200" dirty="0">
            <a:solidFill>
              <a:schemeClr val="bg1"/>
            </a:solidFill>
            <a:latin typeface="Calibri" panose="020F0502020204030204"/>
            <a:ea typeface="+mn-ea"/>
            <a:cs typeface="+mn-cs"/>
          </a:endParaRPr>
        </a:p>
      </dsp:txBody>
      <dsp:txXfrm>
        <a:off x="1733035" y="4145082"/>
        <a:ext cx="4867553" cy="900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CAFA2-C1E4-484D-B451-EB57750EFAFD}">
      <dsp:nvSpPr>
        <dsp:cNvPr id="0" name=""/>
        <dsp:cNvSpPr/>
      </dsp:nvSpPr>
      <dsp:spPr>
        <a:xfrm>
          <a:off x="0" y="3628"/>
          <a:ext cx="6797675" cy="165299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39999-E840-4B3D-85A3-5F9AF9A842B4}">
      <dsp:nvSpPr>
        <dsp:cNvPr id="0" name=""/>
        <dsp:cNvSpPr/>
      </dsp:nvSpPr>
      <dsp:spPr>
        <a:xfrm>
          <a:off x="500031" y="375552"/>
          <a:ext cx="910037" cy="9091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8B8C4F-9022-485C-8B1F-B6835A48A112}">
      <dsp:nvSpPr>
        <dsp:cNvPr id="0" name=""/>
        <dsp:cNvSpPr/>
      </dsp:nvSpPr>
      <dsp:spPr>
        <a:xfrm>
          <a:off x="1910100" y="3628"/>
          <a:ext cx="4659493" cy="165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113" tIns="175113" rIns="175113" bIns="175113" numCol="1" spcCol="1270" anchor="ctr" anchorCtr="0">
          <a:noAutofit/>
        </a:bodyPr>
        <a:lstStyle/>
        <a:p>
          <a:pPr marL="0" lvl="0" indent="0" algn="l" defTabSz="977900">
            <a:lnSpc>
              <a:spcPct val="90000"/>
            </a:lnSpc>
            <a:spcBef>
              <a:spcPct val="0"/>
            </a:spcBef>
            <a:spcAft>
              <a:spcPct val="35000"/>
            </a:spcAft>
            <a:buNone/>
          </a:pPr>
          <a:r>
            <a:rPr lang="en-US" sz="2200" b="0" kern="1200" dirty="0">
              <a:solidFill>
                <a:schemeClr val="bg1"/>
              </a:solidFill>
            </a:rPr>
            <a:t>If required, download </a:t>
          </a:r>
          <a:r>
            <a:rPr lang="en-US" sz="2200" b="0" kern="1200" dirty="0"/>
            <a:t>pre-populated template(s) </a:t>
          </a:r>
          <a:r>
            <a:rPr lang="en-US" sz="2200" b="0" kern="1200" dirty="0">
              <a:solidFill>
                <a:schemeClr val="bg1"/>
              </a:solidFill>
            </a:rPr>
            <a:t>beginning </a:t>
          </a:r>
          <a:r>
            <a:rPr lang="en-US" sz="2200" b="1" kern="1200" dirty="0">
              <a:solidFill>
                <a:schemeClr val="bg1"/>
              </a:solidFill>
            </a:rPr>
            <a:t>March 18, 2024</a:t>
          </a:r>
          <a:r>
            <a:rPr lang="en-US" sz="2200" b="0" kern="1200" dirty="0">
              <a:solidFill>
                <a:schemeClr val="bg1"/>
              </a:solidFill>
            </a:rPr>
            <a:t>, from the MHDO Prescription Drug Price Data </a:t>
          </a:r>
          <a:r>
            <a:rPr lang="en-US" sz="2200" b="0" kern="1200" dirty="0"/>
            <a:t>Portal.</a:t>
          </a:r>
          <a:endParaRPr lang="en-US" sz="2200" b="0" kern="1200" baseline="30000" dirty="0"/>
        </a:p>
      </dsp:txBody>
      <dsp:txXfrm>
        <a:off x="1910100" y="3628"/>
        <a:ext cx="4659493" cy="1654613"/>
      </dsp:txXfrm>
    </dsp:sp>
    <dsp:sp modelId="{5DEE716A-3306-4FD5-B86F-0828E96C4C9A}">
      <dsp:nvSpPr>
        <dsp:cNvPr id="0" name=""/>
        <dsp:cNvSpPr/>
      </dsp:nvSpPr>
      <dsp:spPr>
        <a:xfrm>
          <a:off x="0" y="1997649"/>
          <a:ext cx="6797675" cy="165299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EE2F50-3F56-424F-B3DE-AC8BB3CCA3A2}">
      <dsp:nvSpPr>
        <dsp:cNvPr id="0" name=""/>
        <dsp:cNvSpPr/>
      </dsp:nvSpPr>
      <dsp:spPr>
        <a:xfrm>
          <a:off x="500031" y="2369573"/>
          <a:ext cx="910037" cy="90914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40D7AA-74C1-4D2F-80EE-487089E267A8}">
      <dsp:nvSpPr>
        <dsp:cNvPr id="0" name=""/>
        <dsp:cNvSpPr/>
      </dsp:nvSpPr>
      <dsp:spPr>
        <a:xfrm>
          <a:off x="1910100" y="1997649"/>
          <a:ext cx="4659493" cy="165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113" tIns="175113" rIns="175113" bIns="175113" numCol="1" spcCol="1270" anchor="ctr" anchorCtr="0">
          <a:noAutofit/>
        </a:bodyPr>
        <a:lstStyle/>
        <a:p>
          <a:pPr marL="0" lvl="0" indent="0" algn="l" defTabSz="1111250">
            <a:lnSpc>
              <a:spcPct val="90000"/>
            </a:lnSpc>
            <a:spcBef>
              <a:spcPct val="0"/>
            </a:spcBef>
            <a:spcAft>
              <a:spcPct val="35000"/>
            </a:spcAft>
            <a:buNone/>
          </a:pPr>
          <a:r>
            <a:rPr lang="en-US" sz="2500" kern="1200" dirty="0"/>
            <a:t>Complete template(s) within your own environment.</a:t>
          </a:r>
        </a:p>
      </dsp:txBody>
      <dsp:txXfrm>
        <a:off x="1910100" y="1997649"/>
        <a:ext cx="4659493" cy="1654613"/>
      </dsp:txXfrm>
    </dsp:sp>
    <dsp:sp modelId="{F4F7CBFF-61F4-4F03-8DDC-16E44EFBC874}">
      <dsp:nvSpPr>
        <dsp:cNvPr id="0" name=""/>
        <dsp:cNvSpPr/>
      </dsp:nvSpPr>
      <dsp:spPr>
        <a:xfrm>
          <a:off x="0" y="3991670"/>
          <a:ext cx="6797675" cy="165299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616089-7801-42B5-A97D-EEC8E26DCAFB}">
      <dsp:nvSpPr>
        <dsp:cNvPr id="0" name=""/>
        <dsp:cNvSpPr/>
      </dsp:nvSpPr>
      <dsp:spPr>
        <a:xfrm>
          <a:off x="500520" y="4363594"/>
          <a:ext cx="910037" cy="9091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CF4D135-04D8-407A-9FDC-7F8263000918}">
      <dsp:nvSpPr>
        <dsp:cNvPr id="0" name=""/>
        <dsp:cNvSpPr/>
      </dsp:nvSpPr>
      <dsp:spPr>
        <a:xfrm>
          <a:off x="1911078" y="3991670"/>
          <a:ext cx="4659493" cy="165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113" tIns="175113" rIns="175113" bIns="175113" numCol="1" spcCol="1270" anchor="ctr" anchorCtr="0">
          <a:noAutofit/>
        </a:bodyPr>
        <a:lstStyle/>
        <a:p>
          <a:pPr marL="0" lvl="0" indent="0" algn="l" defTabSz="1022350">
            <a:lnSpc>
              <a:spcPct val="90000"/>
            </a:lnSpc>
            <a:spcBef>
              <a:spcPct val="0"/>
            </a:spcBef>
            <a:spcAft>
              <a:spcPct val="35000"/>
            </a:spcAft>
            <a:buNone/>
          </a:pPr>
          <a:r>
            <a:rPr lang="en-US" sz="2300" b="0" kern="1200" dirty="0"/>
            <a:t>Submit </a:t>
          </a:r>
          <a:r>
            <a:rPr lang="en-US" sz="2300" b="0" kern="1200" dirty="0">
              <a:solidFill>
                <a:schemeClr val="bg1"/>
              </a:solidFill>
            </a:rPr>
            <a:t>completed template(s) </a:t>
          </a:r>
          <a:r>
            <a:rPr lang="en-US" sz="2300" b="1" kern="1200" dirty="0">
              <a:solidFill>
                <a:schemeClr val="bg1"/>
              </a:solidFill>
            </a:rPr>
            <a:t>by May 17</a:t>
          </a:r>
          <a:r>
            <a:rPr lang="en-US" sz="2300" b="1" kern="1200" dirty="0">
              <a:solidFill>
                <a:schemeClr val="bg1"/>
              </a:solidFill>
              <a:latin typeface="Calibri" panose="020F0502020204030204"/>
              <a:ea typeface="+mn-ea"/>
              <a:cs typeface="+mn-cs"/>
            </a:rPr>
            <a:t>, 2024, </a:t>
          </a:r>
          <a:r>
            <a:rPr lang="en-US" sz="2300" b="0" kern="1200" dirty="0">
              <a:solidFill>
                <a:schemeClr val="bg1"/>
              </a:solidFill>
              <a:latin typeface="Calibri" panose="020F0502020204030204"/>
              <a:ea typeface="+mn-ea"/>
              <a:cs typeface="+mn-cs"/>
            </a:rPr>
            <a:t>via the MHDO Prescription Drug Price Data Portal. </a:t>
          </a:r>
          <a:r>
            <a:rPr lang="en-US" sz="2300" kern="1200" dirty="0"/>
            <a:t>Never send completed templates via e-mail!</a:t>
          </a:r>
          <a:endParaRPr lang="en-US" sz="2300" b="0" kern="1200" dirty="0">
            <a:solidFill>
              <a:schemeClr val="bg1"/>
            </a:solidFill>
            <a:latin typeface="Calibri" panose="020F0502020204030204"/>
            <a:ea typeface="+mn-ea"/>
            <a:cs typeface="+mn-cs"/>
          </a:endParaRPr>
        </a:p>
      </dsp:txBody>
      <dsp:txXfrm>
        <a:off x="1911078" y="3991670"/>
        <a:ext cx="4659493" cy="16546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2C3A0-309B-4C16-AAF5-6DDDA79A79BA}">
      <dsp:nvSpPr>
        <dsp:cNvPr id="0" name=""/>
        <dsp:cNvSpPr/>
      </dsp:nvSpPr>
      <dsp:spPr>
        <a:xfrm>
          <a:off x="0" y="918110"/>
          <a:ext cx="6797675" cy="16949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A57364-D07D-4DF3-B42C-258E4FE4463D}">
      <dsp:nvSpPr>
        <dsp:cNvPr id="0" name=""/>
        <dsp:cNvSpPr/>
      </dsp:nvSpPr>
      <dsp:spPr>
        <a:xfrm>
          <a:off x="512729" y="1299479"/>
          <a:ext cx="932235" cy="9322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C74882-F99F-479A-9B08-B20F9A8894D3}">
      <dsp:nvSpPr>
        <dsp:cNvPr id="0" name=""/>
        <dsp:cNvSpPr/>
      </dsp:nvSpPr>
      <dsp:spPr>
        <a:xfrm>
          <a:off x="1957694" y="918110"/>
          <a:ext cx="4839980" cy="1694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385" tIns="179385" rIns="179385" bIns="179385" numCol="1" spcCol="1270" anchor="ctr" anchorCtr="0">
          <a:noAutofit/>
        </a:bodyPr>
        <a:lstStyle/>
        <a:p>
          <a:pPr marL="0" lvl="0" indent="0" algn="l" defTabSz="1111250">
            <a:lnSpc>
              <a:spcPct val="90000"/>
            </a:lnSpc>
            <a:spcBef>
              <a:spcPct val="0"/>
            </a:spcBef>
            <a:spcAft>
              <a:spcPct val="35000"/>
            </a:spcAft>
            <a:buNone/>
          </a:pPr>
          <a:r>
            <a:rPr lang="en-US" sz="2500" kern="1200" dirty="0"/>
            <a:t>Please submit questions via the webinar chat feature.</a:t>
          </a:r>
        </a:p>
      </dsp:txBody>
      <dsp:txXfrm>
        <a:off x="1957694" y="918110"/>
        <a:ext cx="4839980" cy="1694973"/>
      </dsp:txXfrm>
    </dsp:sp>
    <dsp:sp modelId="{D9279AF4-0B86-4EAB-8D08-40D3FD299D24}">
      <dsp:nvSpPr>
        <dsp:cNvPr id="0" name=""/>
        <dsp:cNvSpPr/>
      </dsp:nvSpPr>
      <dsp:spPr>
        <a:xfrm>
          <a:off x="0" y="3036827"/>
          <a:ext cx="6797675" cy="16949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781E4A-E56E-4732-A887-22B570D040C8}">
      <dsp:nvSpPr>
        <dsp:cNvPr id="0" name=""/>
        <dsp:cNvSpPr/>
      </dsp:nvSpPr>
      <dsp:spPr>
        <a:xfrm>
          <a:off x="512729" y="3418196"/>
          <a:ext cx="932235" cy="93223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5D653C4-059A-4A42-ACA9-A35764356954}">
      <dsp:nvSpPr>
        <dsp:cNvPr id="0" name=""/>
        <dsp:cNvSpPr/>
      </dsp:nvSpPr>
      <dsp:spPr>
        <a:xfrm>
          <a:off x="1957694" y="3036827"/>
          <a:ext cx="4839980" cy="1694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385" tIns="179385" rIns="179385" bIns="179385" numCol="1" spcCol="1270" anchor="ctr" anchorCtr="0">
          <a:noAutofit/>
        </a:bodyPr>
        <a:lstStyle/>
        <a:p>
          <a:pPr marL="0" lvl="0" indent="0" algn="l" defTabSz="889000">
            <a:lnSpc>
              <a:spcPct val="90000"/>
            </a:lnSpc>
            <a:spcBef>
              <a:spcPct val="0"/>
            </a:spcBef>
            <a:spcAft>
              <a:spcPct val="35000"/>
            </a:spcAft>
            <a:buNone/>
          </a:pPr>
          <a:r>
            <a:rPr lang="en-US" sz="2000" kern="1200"/>
            <a:t>We will respond to questions in writing and make them available in the FAQ posted in the MHDO Prescription Drug Price Data Portal.</a:t>
          </a:r>
          <a:endParaRPr lang="en-US" sz="2000" kern="1200" dirty="0"/>
        </a:p>
      </dsp:txBody>
      <dsp:txXfrm>
        <a:off x="1957694" y="3036827"/>
        <a:ext cx="4839980" cy="169497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8"/>
          </a:xfrm>
          <a:prstGeom prst="rect">
            <a:avLst/>
          </a:prstGeom>
        </p:spPr>
        <p:txBody>
          <a:bodyPr vert="horz" lIns="95646" tIns="47823" rIns="95646" bIns="47823" rtlCol="0"/>
          <a:lstStyle>
            <a:lvl1pPr algn="l">
              <a:defRPr sz="1300"/>
            </a:lvl1pPr>
          </a:lstStyle>
          <a:p>
            <a:endParaRPr lang="en-US"/>
          </a:p>
        </p:txBody>
      </p:sp>
      <p:sp>
        <p:nvSpPr>
          <p:cNvPr id="3" name="Date Placeholder 2"/>
          <p:cNvSpPr>
            <a:spLocks noGrp="1"/>
          </p:cNvSpPr>
          <p:nvPr>
            <p:ph type="dt" idx="1"/>
          </p:nvPr>
        </p:nvSpPr>
        <p:spPr>
          <a:xfrm>
            <a:off x="4143587" y="1"/>
            <a:ext cx="3169920" cy="481728"/>
          </a:xfrm>
          <a:prstGeom prst="rect">
            <a:avLst/>
          </a:prstGeom>
        </p:spPr>
        <p:txBody>
          <a:bodyPr vert="horz" lIns="95646" tIns="47823" rIns="95646" bIns="47823" rtlCol="0"/>
          <a:lstStyle>
            <a:lvl1pPr algn="r">
              <a:defRPr sz="1300"/>
            </a:lvl1pPr>
          </a:lstStyle>
          <a:p>
            <a:fld id="{7C51721D-FE74-4937-AFA3-EDEA76864D15}" type="datetimeFigureOut">
              <a:rPr lang="en-US" smtClean="0"/>
              <a:t>3/14/2024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5646" tIns="47823" rIns="95646" bIns="47823" rtlCol="0" anchor="ctr"/>
          <a:lstStyle/>
          <a:p>
            <a:endParaRPr lang="en-US"/>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5646" tIns="47823" rIns="95646" bIns="478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7"/>
          </a:xfrm>
          <a:prstGeom prst="rect">
            <a:avLst/>
          </a:prstGeom>
        </p:spPr>
        <p:txBody>
          <a:bodyPr vert="horz" lIns="95646" tIns="47823" rIns="95646" bIns="47823"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7"/>
          </a:xfrm>
          <a:prstGeom prst="rect">
            <a:avLst/>
          </a:prstGeom>
        </p:spPr>
        <p:txBody>
          <a:bodyPr vert="horz" lIns="95646" tIns="47823" rIns="95646" bIns="47823" rtlCol="0" anchor="b"/>
          <a:lstStyle>
            <a:lvl1pPr algn="r">
              <a:defRPr sz="1300"/>
            </a:lvl1pPr>
          </a:lstStyle>
          <a:p>
            <a:fld id="{CF13529E-598B-4780-B315-0810095E5A43}" type="slidenum">
              <a:rPr lang="en-US" smtClean="0"/>
              <a:t>‹#›</a:t>
            </a:fld>
            <a:endParaRPr lang="en-US"/>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a:p>
        </p:txBody>
      </p:sp>
    </p:spTree>
    <p:extLst>
      <p:ext uri="{BB962C8B-B14F-4D97-AF65-F5344CB8AC3E}">
        <p14:creationId xmlns:p14="http://schemas.microsoft.com/office/powerpoint/2010/main" val="37193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3</a:t>
            </a:fld>
            <a:endParaRPr lang="en-US"/>
          </a:p>
        </p:txBody>
      </p:sp>
    </p:spTree>
    <p:extLst>
      <p:ext uri="{BB962C8B-B14F-4D97-AF65-F5344CB8AC3E}">
        <p14:creationId xmlns:p14="http://schemas.microsoft.com/office/powerpoint/2010/main" val="2611490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C00000"/>
              </a:solidFill>
            </a:endParaRPr>
          </a:p>
        </p:txBody>
      </p:sp>
      <p:sp>
        <p:nvSpPr>
          <p:cNvPr id="4" name="Slide Number Placeholder 3"/>
          <p:cNvSpPr>
            <a:spLocks noGrp="1"/>
          </p:cNvSpPr>
          <p:nvPr>
            <p:ph type="sldNum" sz="quarter" idx="10"/>
          </p:nvPr>
        </p:nvSpPr>
        <p:spPr/>
        <p:txBody>
          <a:bodyPr/>
          <a:lstStyle/>
          <a:p>
            <a:fld id="{CF13529E-598B-4780-B315-0810095E5A43}" type="slidenum">
              <a:rPr lang="en-US" smtClean="0"/>
              <a:t>4</a:t>
            </a:fld>
            <a:endParaRPr lang="en-US"/>
          </a:p>
        </p:txBody>
      </p:sp>
    </p:spTree>
    <p:extLst>
      <p:ext uri="{BB962C8B-B14F-4D97-AF65-F5344CB8AC3E}">
        <p14:creationId xmlns:p14="http://schemas.microsoft.com/office/powerpoint/2010/main" val="3090077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1492E-0134-B48B-4411-D590E0E525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FBF0DB-C13D-2D41-AE14-164D0AF31C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8F5EE-8B25-9011-DB67-C25EE869C79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C00000"/>
              </a:solidFill>
            </a:endParaRPr>
          </a:p>
        </p:txBody>
      </p:sp>
      <p:sp>
        <p:nvSpPr>
          <p:cNvPr id="4" name="Slide Number Placeholder 3">
            <a:extLst>
              <a:ext uri="{FF2B5EF4-FFF2-40B4-BE49-F238E27FC236}">
                <a16:creationId xmlns:a16="http://schemas.microsoft.com/office/drawing/2014/main" id="{3CFDEFE9-2459-F6AC-64C8-8EABA5EA3849}"/>
              </a:ext>
            </a:extLst>
          </p:cNvPr>
          <p:cNvSpPr>
            <a:spLocks noGrp="1"/>
          </p:cNvSpPr>
          <p:nvPr>
            <p:ph type="sldNum" sz="quarter" idx="10"/>
          </p:nvPr>
        </p:nvSpPr>
        <p:spPr/>
        <p:txBody>
          <a:bodyPr/>
          <a:lstStyle/>
          <a:p>
            <a:fld id="{CF13529E-598B-4780-B315-0810095E5A43}" type="slidenum">
              <a:rPr lang="en-US" smtClean="0"/>
              <a:t>5</a:t>
            </a:fld>
            <a:endParaRPr lang="en-US"/>
          </a:p>
        </p:txBody>
      </p:sp>
    </p:spTree>
    <p:extLst>
      <p:ext uri="{BB962C8B-B14F-4D97-AF65-F5344CB8AC3E}">
        <p14:creationId xmlns:p14="http://schemas.microsoft.com/office/powerpoint/2010/main" val="1600124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1492E-0134-B48B-4411-D590E0E525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FBF0DB-C13D-2D41-AE14-164D0AF31C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8F5EE-8B25-9011-DB67-C25EE869C79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C00000"/>
              </a:solidFill>
            </a:endParaRPr>
          </a:p>
        </p:txBody>
      </p:sp>
      <p:sp>
        <p:nvSpPr>
          <p:cNvPr id="4" name="Slide Number Placeholder 3">
            <a:extLst>
              <a:ext uri="{FF2B5EF4-FFF2-40B4-BE49-F238E27FC236}">
                <a16:creationId xmlns:a16="http://schemas.microsoft.com/office/drawing/2014/main" id="{3CFDEFE9-2459-F6AC-64C8-8EABA5EA3849}"/>
              </a:ext>
            </a:extLst>
          </p:cNvPr>
          <p:cNvSpPr>
            <a:spLocks noGrp="1"/>
          </p:cNvSpPr>
          <p:nvPr>
            <p:ph type="sldNum" sz="quarter" idx="10"/>
          </p:nvPr>
        </p:nvSpPr>
        <p:spPr/>
        <p:txBody>
          <a:bodyPr/>
          <a:lstStyle/>
          <a:p>
            <a:fld id="{CF13529E-598B-4780-B315-0810095E5A43}" type="slidenum">
              <a:rPr lang="en-US" smtClean="0"/>
              <a:t>7</a:t>
            </a:fld>
            <a:endParaRPr lang="en-US"/>
          </a:p>
        </p:txBody>
      </p:sp>
    </p:spTree>
    <p:extLst>
      <p:ext uri="{BB962C8B-B14F-4D97-AF65-F5344CB8AC3E}">
        <p14:creationId xmlns:p14="http://schemas.microsoft.com/office/powerpoint/2010/main" val="4164787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13529E-598B-4780-B315-0810095E5A43}" type="slidenum">
              <a:rPr lang="en-US" smtClean="0"/>
              <a:t>13</a:t>
            </a:fld>
            <a:endParaRPr lang="en-US"/>
          </a:p>
        </p:txBody>
      </p:sp>
    </p:spTree>
    <p:extLst>
      <p:ext uri="{BB962C8B-B14F-4D97-AF65-F5344CB8AC3E}">
        <p14:creationId xmlns:p14="http://schemas.microsoft.com/office/powerpoint/2010/main" val="109144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13529E-598B-4780-B315-0810095E5A43}" type="slidenum">
              <a:rPr lang="en-US" smtClean="0"/>
              <a:t>14</a:t>
            </a:fld>
            <a:endParaRPr lang="en-US"/>
          </a:p>
        </p:txBody>
      </p:sp>
    </p:spTree>
    <p:extLst>
      <p:ext uri="{BB962C8B-B14F-4D97-AF65-F5344CB8AC3E}">
        <p14:creationId xmlns:p14="http://schemas.microsoft.com/office/powerpoint/2010/main" val="3011589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13529E-598B-4780-B315-0810095E5A43}" type="slidenum">
              <a:rPr lang="en-US" smtClean="0"/>
              <a:t>16</a:t>
            </a:fld>
            <a:endParaRPr lang="en-US"/>
          </a:p>
        </p:txBody>
      </p:sp>
    </p:spTree>
    <p:extLst>
      <p:ext uri="{BB962C8B-B14F-4D97-AF65-F5344CB8AC3E}">
        <p14:creationId xmlns:p14="http://schemas.microsoft.com/office/powerpoint/2010/main" val="3581873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13529E-598B-4780-B315-0810095E5A43}" type="slidenum">
              <a:rPr lang="en-US" smtClean="0"/>
              <a:t>21</a:t>
            </a:fld>
            <a:endParaRPr lang="en-US"/>
          </a:p>
        </p:txBody>
      </p:sp>
    </p:spTree>
    <p:extLst>
      <p:ext uri="{BB962C8B-B14F-4D97-AF65-F5344CB8AC3E}">
        <p14:creationId xmlns:p14="http://schemas.microsoft.com/office/powerpoint/2010/main" val="383366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DD9AD1D1-605C-46A7-9DFD-AF2C18AC4C30}" type="datetime1">
              <a:rPr lang="en-US" smtClean="0"/>
              <a:t>3/14/2024</a:t>
            </a:fld>
            <a:endParaRPr lang="en-US" dirty="0"/>
          </a:p>
        </p:txBody>
      </p:sp>
      <p:sp>
        <p:nvSpPr>
          <p:cNvPr id="5" name="Footer Placeholder 4"/>
          <p:cNvSpPr>
            <a:spLocks noGrp="1"/>
          </p:cNvSpPr>
          <p:nvPr>
            <p:ph type="ftr" sz="quarter" idx="11"/>
          </p:nvPr>
        </p:nvSpPr>
        <p:spPr/>
        <p:txBody>
          <a:bodyPr/>
          <a:lstStyle/>
          <a:p>
            <a:r>
              <a:rPr lang="en-US"/>
              <a:t>State of Maine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3617BA-14A6-4187-8089-7016E32A94A9}" type="datetime1">
              <a:rPr lang="en-US" smtClean="0"/>
              <a:t>3/14/2024</a:t>
            </a:fld>
            <a:endParaRPr lang="en-US" dirty="0"/>
          </a:p>
        </p:txBody>
      </p:sp>
      <p:sp>
        <p:nvSpPr>
          <p:cNvPr id="5" name="Footer Placeholder 4"/>
          <p:cNvSpPr>
            <a:spLocks noGrp="1"/>
          </p:cNvSpPr>
          <p:nvPr>
            <p:ph type="ftr" sz="quarter" idx="11"/>
          </p:nvPr>
        </p:nvSpPr>
        <p:spPr/>
        <p:txBody>
          <a:bodyPr/>
          <a:lstStyle/>
          <a:p>
            <a:r>
              <a:rPr lang="en-US"/>
              <a:t>State of Maine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8E5AC-CBBD-4260-BA8F-00A02079E6EE}" type="datetime1">
              <a:rPr lang="en-US" smtClean="0"/>
              <a:t>3/14/2024</a:t>
            </a:fld>
            <a:endParaRPr lang="en-US" dirty="0"/>
          </a:p>
        </p:txBody>
      </p:sp>
      <p:sp>
        <p:nvSpPr>
          <p:cNvPr id="5" name="Footer Placeholder 4"/>
          <p:cNvSpPr>
            <a:spLocks noGrp="1"/>
          </p:cNvSpPr>
          <p:nvPr>
            <p:ph type="ftr" sz="quarter" idx="11"/>
          </p:nvPr>
        </p:nvSpPr>
        <p:spPr/>
        <p:txBody>
          <a:bodyPr/>
          <a:lstStyle/>
          <a:p>
            <a:r>
              <a:rPr lang="en-US"/>
              <a:t>State of Maine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D8E99EA3-906C-4BF5-AEAD-68F2F48FC6E6}" type="datetime1">
              <a:rPr lang="en-US" smtClean="0"/>
              <a:t>3/14/2024</a:t>
            </a:fld>
            <a:endParaRPr lang="en-US" dirty="0"/>
          </a:p>
        </p:txBody>
      </p:sp>
      <p:sp>
        <p:nvSpPr>
          <p:cNvPr id="5" name="Footer Placeholder 4"/>
          <p:cNvSpPr>
            <a:spLocks noGrp="1"/>
          </p:cNvSpPr>
          <p:nvPr>
            <p:ph type="ftr" sz="quarter" idx="11"/>
          </p:nvPr>
        </p:nvSpPr>
        <p:spPr/>
        <p:txBody>
          <a:bodyPr/>
          <a:lstStyle/>
          <a:p>
            <a:r>
              <a:rPr lang="en-US"/>
              <a:t>State of Maine</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FD24C-CED6-4EF6-9A57-9A9EFEE50545}" type="datetime1">
              <a:rPr lang="en-US" smtClean="0"/>
              <a:t>3/14/2024</a:t>
            </a:fld>
            <a:endParaRPr lang="en-US" dirty="0"/>
          </a:p>
        </p:txBody>
      </p:sp>
      <p:sp>
        <p:nvSpPr>
          <p:cNvPr id="5" name="Footer Placeholder 4"/>
          <p:cNvSpPr>
            <a:spLocks noGrp="1"/>
          </p:cNvSpPr>
          <p:nvPr>
            <p:ph type="ftr" sz="quarter" idx="11"/>
          </p:nvPr>
        </p:nvSpPr>
        <p:spPr/>
        <p:txBody>
          <a:bodyPr/>
          <a:lstStyle/>
          <a:p>
            <a:r>
              <a:rPr lang="en-US"/>
              <a:t>State of Maine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943C0A-30A9-4B74-89CD-80E1E9FED846}" type="datetime1">
              <a:rPr lang="en-US" smtClean="0"/>
              <a:t>3/14/2024</a:t>
            </a:fld>
            <a:endParaRPr lang="en-US" dirty="0"/>
          </a:p>
        </p:txBody>
      </p:sp>
      <p:sp>
        <p:nvSpPr>
          <p:cNvPr id="6" name="Footer Placeholder 5"/>
          <p:cNvSpPr>
            <a:spLocks noGrp="1"/>
          </p:cNvSpPr>
          <p:nvPr>
            <p:ph type="ftr" sz="quarter" idx="11"/>
          </p:nvPr>
        </p:nvSpPr>
        <p:spPr/>
        <p:txBody>
          <a:bodyPr/>
          <a:lstStyle/>
          <a:p>
            <a:r>
              <a:rPr lang="en-US"/>
              <a:t>State of Maine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189613-A286-4F37-A464-FE0630D008CC}" type="datetime1">
              <a:rPr lang="en-US" smtClean="0"/>
              <a:t>3/14/2024</a:t>
            </a:fld>
            <a:endParaRPr lang="en-US" dirty="0"/>
          </a:p>
        </p:txBody>
      </p:sp>
      <p:sp>
        <p:nvSpPr>
          <p:cNvPr id="8" name="Footer Placeholder 7"/>
          <p:cNvSpPr>
            <a:spLocks noGrp="1"/>
          </p:cNvSpPr>
          <p:nvPr>
            <p:ph type="ftr" sz="quarter" idx="11"/>
          </p:nvPr>
        </p:nvSpPr>
        <p:spPr/>
        <p:txBody>
          <a:bodyPr/>
          <a:lstStyle/>
          <a:p>
            <a:r>
              <a:rPr lang="en-US"/>
              <a:t>State of Maine</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0BCE70-358E-4FCF-89A7-32200CBE4FD7}" type="datetime1">
              <a:rPr lang="en-US" smtClean="0"/>
              <a:t>3/14/2024</a:t>
            </a:fld>
            <a:endParaRPr lang="en-US" dirty="0"/>
          </a:p>
        </p:txBody>
      </p:sp>
      <p:sp>
        <p:nvSpPr>
          <p:cNvPr id="4" name="Footer Placeholder 3"/>
          <p:cNvSpPr>
            <a:spLocks noGrp="1"/>
          </p:cNvSpPr>
          <p:nvPr>
            <p:ph type="ftr" sz="quarter" idx="11"/>
          </p:nvPr>
        </p:nvSpPr>
        <p:spPr/>
        <p:txBody>
          <a:bodyPr/>
          <a:lstStyle/>
          <a:p>
            <a:r>
              <a:rPr lang="en-US"/>
              <a:t>State of Maine</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0C5CFA-2EFF-48C1-BD0C-E4749DC588FA}" type="datetime1">
              <a:rPr lang="en-US" smtClean="0"/>
              <a:t>3/14/2024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State of Maine</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5F6B03F-B0DC-4A4A-AA31-2E76C4633C2F}" type="datetime1">
              <a:rPr lang="en-US" smtClean="0"/>
              <a:t>3/14/2024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State of Maine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36E9D5-6EDE-48FD-A6DF-63A37C9F1FA3}" type="datetime1">
              <a:rPr lang="en-US" smtClean="0"/>
              <a:t>3/14/2024</a:t>
            </a:fld>
            <a:endParaRPr lang="en-US" dirty="0"/>
          </a:p>
        </p:txBody>
      </p:sp>
      <p:sp>
        <p:nvSpPr>
          <p:cNvPr id="6" name="Footer Placeholder 5"/>
          <p:cNvSpPr>
            <a:spLocks noGrp="1"/>
          </p:cNvSpPr>
          <p:nvPr>
            <p:ph type="ftr" sz="quarter" idx="11"/>
          </p:nvPr>
        </p:nvSpPr>
        <p:spPr/>
        <p:txBody>
          <a:bodyPr/>
          <a:lstStyle/>
          <a:p>
            <a:r>
              <a:rPr lang="en-US"/>
              <a:t>State of Maine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3F1C6E9-7DA5-4530-AACC-E3805C20CB7B}" type="datetime1">
              <a:rPr lang="en-US" smtClean="0"/>
              <a:t>3/14/2024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State of Maine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b="0" i="0" u="none"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hyperlink" Target="https://mhdo.maine.gov/pharma_porta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hdo.maine.gov/rules.htm" TargetMode="External"/><Relationship Id="rId7" Type="http://schemas.openxmlformats.org/officeDocument/2006/relationships/hyperlink" Target="https://mhdo.maine.gov/pharma_portal/Account/Login?ReturnUrl=%2fpharma_portal" TargetMode="External"/><Relationship Id="rId2" Type="http://schemas.openxmlformats.org/officeDocument/2006/relationships/hyperlink" Target="https://mhdo.maine.gov/" TargetMode="External"/><Relationship Id="rId1" Type="http://schemas.openxmlformats.org/officeDocument/2006/relationships/slideLayout" Target="../slideLayouts/slideLayout2.xml"/><Relationship Id="rId6" Type="http://schemas.openxmlformats.org/officeDocument/2006/relationships/hyperlink" Target="https://mhdo.maine.gov/pharma_data_submitters.htm" TargetMode="External"/><Relationship Id="rId5" Type="http://schemas.openxmlformats.org/officeDocument/2006/relationships/hyperlink" Target="https://mhdo.maine.gov/drugProdFamilies.htm" TargetMode="External"/><Relationship Id="rId4" Type="http://schemas.openxmlformats.org/officeDocument/2006/relationships/hyperlink" Target="https://mhdo.maine.gov/trigger_NDCs.ht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philippe.bonneau@maine.gov" TargetMode="External"/><Relationship Id="rId2" Type="http://schemas.openxmlformats.org/officeDocument/2006/relationships/hyperlink" Target="mailto:mhdohelp@hsri.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hdo.maine.gov/RxDrugPricingTransparency.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diagramLayout" Target="../diagrams/layout2.xml"/><Relationship Id="rId7" Type="http://schemas.openxmlformats.org/officeDocument/2006/relationships/image" Target="../media/image1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351914"/>
            <a:ext cx="10058400" cy="2569221"/>
          </a:xfrm>
        </p:spPr>
        <p:txBody>
          <a:bodyPr>
            <a:normAutofit fontScale="90000"/>
          </a:bodyPr>
          <a:lstStyle/>
          <a:p>
            <a:r>
              <a:rPr lang="en-US" sz="5300" dirty="0"/>
              <a:t>Chapter 570 - Uniform Reporting System for Prescription Drug Price Data Sets</a:t>
            </a:r>
            <a:br>
              <a:rPr lang="en-US" sz="1400" dirty="0"/>
            </a:br>
            <a:r>
              <a:rPr lang="en-US" sz="4000" i="1" dirty="0"/>
              <a:t>2024 Requirements</a:t>
            </a:r>
            <a:endParaRPr lang="en-US" sz="4000" i="1" dirty="0">
              <a:solidFill>
                <a:schemeClr val="tx1"/>
              </a:solidFill>
            </a:endParaRPr>
          </a:p>
        </p:txBody>
      </p:sp>
      <p:sp>
        <p:nvSpPr>
          <p:cNvPr id="3" name="Subtitle 2"/>
          <p:cNvSpPr>
            <a:spLocks noGrp="1"/>
          </p:cNvSpPr>
          <p:nvPr>
            <p:ph type="subTitle" idx="1"/>
          </p:nvPr>
        </p:nvSpPr>
        <p:spPr>
          <a:xfrm>
            <a:off x="1097280" y="5277853"/>
            <a:ext cx="10058400" cy="911230"/>
          </a:xfrm>
        </p:spPr>
        <p:txBody>
          <a:bodyPr>
            <a:normAutofit fontScale="92500" lnSpcReduction="10000"/>
          </a:bodyPr>
          <a:lstStyle/>
          <a:p>
            <a:r>
              <a:rPr lang="en-US" dirty="0"/>
              <a:t>March 14, 2024</a:t>
            </a:r>
          </a:p>
          <a:p>
            <a:r>
              <a:rPr lang="en-US" dirty="0"/>
              <a:t>3:00 – 4:00 pm EST</a:t>
            </a:r>
          </a:p>
        </p:txBody>
      </p:sp>
      <p:sp>
        <p:nvSpPr>
          <p:cNvPr id="5" name="Rectangle 3"/>
          <p:cNvSpPr>
            <a:spLocks noChangeArrowheads="1"/>
          </p:cNvSpPr>
          <p:nvPr/>
        </p:nvSpPr>
        <p:spPr bwMode="auto">
          <a:xfrm>
            <a:off x="1097280" y="1936191"/>
            <a:ext cx="10058400" cy="415724"/>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47524BA5-691A-41E5-8596-F47E5FEEBE01}"/>
              </a:ext>
            </a:extLst>
          </p:cNvPr>
          <p:cNvPicPr>
            <a:picLocks noChangeAspect="1"/>
          </p:cNvPicPr>
          <p:nvPr/>
        </p:nvPicPr>
        <p:blipFill rotWithShape="1">
          <a:blip r:embed="rId3"/>
          <a:srcRect l="3887" t="17064" r="3600" b="11576"/>
          <a:stretch/>
        </p:blipFill>
        <p:spPr>
          <a:xfrm>
            <a:off x="1196308" y="455341"/>
            <a:ext cx="3801980" cy="1067131"/>
          </a:xfrm>
          <a:prstGeom prst="rect">
            <a:avLst/>
          </a:prstGeom>
        </p:spPr>
      </p:pic>
      <p:sp>
        <p:nvSpPr>
          <p:cNvPr id="4" name="Footer Placeholder 3">
            <a:extLst>
              <a:ext uri="{FF2B5EF4-FFF2-40B4-BE49-F238E27FC236}">
                <a16:creationId xmlns:a16="http://schemas.microsoft.com/office/drawing/2014/main" id="{0BF22E33-E1F6-44C9-BC88-A8EB8012BF3F}"/>
              </a:ext>
            </a:extLst>
          </p:cNvPr>
          <p:cNvSpPr>
            <a:spLocks noGrp="1"/>
          </p:cNvSpPr>
          <p:nvPr>
            <p:ph type="ftr" sz="quarter" idx="11"/>
          </p:nvPr>
        </p:nvSpPr>
        <p:spPr/>
        <p:txBody>
          <a:bodyPr/>
          <a:lstStyle/>
          <a:p>
            <a:r>
              <a:rPr lang="en-US"/>
              <a:t>State of Maine</a:t>
            </a:r>
            <a:endParaRPr lang="en-US" dirty="0"/>
          </a:p>
        </p:txBody>
      </p:sp>
      <p:sp>
        <p:nvSpPr>
          <p:cNvPr id="7" name="Slide Number Placeholder 6">
            <a:extLst>
              <a:ext uri="{FF2B5EF4-FFF2-40B4-BE49-F238E27FC236}">
                <a16:creationId xmlns:a16="http://schemas.microsoft.com/office/drawing/2014/main" id="{13E6E0F2-9801-4164-9CE8-3DC274409665}"/>
              </a:ext>
            </a:extLst>
          </p:cNvPr>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132087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93C13-9313-F270-CF9E-F28AC5CADDD1}"/>
              </a:ext>
            </a:extLst>
          </p:cNvPr>
          <p:cNvSpPr>
            <a:spLocks noGrp="1"/>
          </p:cNvSpPr>
          <p:nvPr>
            <p:ph type="title"/>
          </p:nvPr>
        </p:nvSpPr>
        <p:spPr/>
        <p:txBody>
          <a:bodyPr/>
          <a:lstStyle/>
          <a:p>
            <a:r>
              <a:rPr lang="en-US" dirty="0">
                <a:solidFill>
                  <a:schemeClr val="tx1"/>
                </a:solidFill>
              </a:rPr>
              <a:t>Registration Notes (2)</a:t>
            </a:r>
          </a:p>
        </p:txBody>
      </p:sp>
      <p:sp>
        <p:nvSpPr>
          <p:cNvPr id="3" name="Content Placeholder 2">
            <a:extLst>
              <a:ext uri="{FF2B5EF4-FFF2-40B4-BE49-F238E27FC236}">
                <a16:creationId xmlns:a16="http://schemas.microsoft.com/office/drawing/2014/main" id="{CE5BF262-C9B0-3FBC-2F85-F98686F4595C}"/>
              </a:ext>
            </a:extLst>
          </p:cNvPr>
          <p:cNvSpPr>
            <a:spLocks noGrp="1"/>
          </p:cNvSpPr>
          <p:nvPr>
            <p:ph idx="1"/>
          </p:nvPr>
        </p:nvSpPr>
        <p:spPr/>
        <p:txBody>
          <a:bodyPr/>
          <a:lstStyle/>
          <a:p>
            <a:r>
              <a:rPr lang="en-US" dirty="0">
                <a:solidFill>
                  <a:schemeClr val="tx1"/>
                </a:solidFill>
              </a:rPr>
              <a:t>Wholesale drug distributors that do not distribute prescription drugs in Maine are not subject to the requirements of Chapter 570 [Secs 1(W)(ii)].</a:t>
            </a:r>
          </a:p>
          <a:p>
            <a:r>
              <a:rPr lang="en-US" dirty="0">
                <a:solidFill>
                  <a:schemeClr val="tx1"/>
                </a:solidFill>
              </a:rPr>
              <a:t>Pharmacy Benefits Managers that are not managing prescription drug coverage in Maine are not subject to the requirements of Chapter 570 [Sec 1(M)].</a:t>
            </a:r>
          </a:p>
        </p:txBody>
      </p:sp>
      <p:sp>
        <p:nvSpPr>
          <p:cNvPr id="4" name="Footer Placeholder 3">
            <a:extLst>
              <a:ext uri="{FF2B5EF4-FFF2-40B4-BE49-F238E27FC236}">
                <a16:creationId xmlns:a16="http://schemas.microsoft.com/office/drawing/2014/main" id="{A675D8C0-E927-0486-5A45-6E70FDFDE052}"/>
              </a:ext>
            </a:extLst>
          </p:cNvPr>
          <p:cNvSpPr>
            <a:spLocks noGrp="1"/>
          </p:cNvSpPr>
          <p:nvPr>
            <p:ph type="ftr" sz="quarter" idx="11"/>
          </p:nvPr>
        </p:nvSpPr>
        <p:spPr/>
        <p:txBody>
          <a:bodyPr/>
          <a:lstStyle/>
          <a:p>
            <a:r>
              <a:rPr lang="en-US"/>
              <a:t>State of Maine</a:t>
            </a:r>
            <a:endParaRPr lang="en-US" dirty="0"/>
          </a:p>
        </p:txBody>
      </p:sp>
      <p:sp>
        <p:nvSpPr>
          <p:cNvPr id="5" name="Slide Number Placeholder 4">
            <a:extLst>
              <a:ext uri="{FF2B5EF4-FFF2-40B4-BE49-F238E27FC236}">
                <a16:creationId xmlns:a16="http://schemas.microsoft.com/office/drawing/2014/main" id="{79639985-A7C0-490F-C950-57ADFF725BAE}"/>
              </a:ext>
            </a:extLst>
          </p:cNvPr>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1341581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94C6-7494-DECB-77A0-67DCCDB073F5}"/>
              </a:ext>
            </a:extLst>
          </p:cNvPr>
          <p:cNvSpPr>
            <a:spLocks noGrp="1"/>
          </p:cNvSpPr>
          <p:nvPr>
            <p:ph type="title"/>
          </p:nvPr>
        </p:nvSpPr>
        <p:spPr/>
        <p:txBody>
          <a:bodyPr/>
          <a:lstStyle/>
          <a:p>
            <a:r>
              <a:rPr lang="en-US" dirty="0">
                <a:solidFill>
                  <a:schemeClr val="tx1"/>
                </a:solidFill>
              </a:rPr>
              <a:t>Registration Notes (3)</a:t>
            </a:r>
          </a:p>
        </p:txBody>
      </p:sp>
      <p:sp>
        <p:nvSpPr>
          <p:cNvPr id="3" name="Content Placeholder 2">
            <a:extLst>
              <a:ext uri="{FF2B5EF4-FFF2-40B4-BE49-F238E27FC236}">
                <a16:creationId xmlns:a16="http://schemas.microsoft.com/office/drawing/2014/main" id="{2BCD489C-52D8-38C5-8262-2E7017DE9881}"/>
              </a:ext>
            </a:extLst>
          </p:cNvPr>
          <p:cNvSpPr>
            <a:spLocks noGrp="1"/>
          </p:cNvSpPr>
          <p:nvPr>
            <p:ph idx="1"/>
          </p:nvPr>
        </p:nvSpPr>
        <p:spPr/>
        <p:txBody>
          <a:bodyPr>
            <a:normAutofit fontScale="62500" lnSpcReduction="20000"/>
          </a:bodyPr>
          <a:lstStyle/>
          <a:p>
            <a:r>
              <a:rPr lang="en-US" dirty="0">
                <a:solidFill>
                  <a:schemeClr val="tx1"/>
                </a:solidFill>
              </a:rPr>
              <a:t>Additional entities not required to register and report under Chapter 570:</a:t>
            </a:r>
          </a:p>
          <a:p>
            <a:r>
              <a:rPr lang="en-US" dirty="0">
                <a:solidFill>
                  <a:schemeClr val="tx1"/>
                </a:solidFill>
              </a:rPr>
              <a:t>1.  Manufacturers or distributors of medical convenience kits or medical equipment only;</a:t>
            </a:r>
          </a:p>
          <a:p>
            <a:r>
              <a:rPr lang="en-US" dirty="0">
                <a:solidFill>
                  <a:schemeClr val="tx1"/>
                </a:solidFill>
              </a:rPr>
              <a:t>2.  Registered 503b outsourcing/compounding facilities;</a:t>
            </a:r>
          </a:p>
          <a:p>
            <a:r>
              <a:rPr lang="en-US" dirty="0">
                <a:solidFill>
                  <a:schemeClr val="tx1"/>
                </a:solidFill>
              </a:rPr>
              <a:t>3.  Contract manufacturing only;</a:t>
            </a:r>
          </a:p>
          <a:p>
            <a:r>
              <a:rPr lang="en-US" dirty="0">
                <a:solidFill>
                  <a:schemeClr val="tx1"/>
                </a:solidFill>
              </a:rPr>
              <a:t>4.  Manufacturers of unfinished drugs;</a:t>
            </a:r>
          </a:p>
          <a:p>
            <a:r>
              <a:rPr lang="en-US" dirty="0">
                <a:solidFill>
                  <a:schemeClr val="tx1"/>
                </a:solidFill>
              </a:rPr>
              <a:t>5.  Manufacturers and distributors of medical oxygen/nitrogen/specialty gases only;</a:t>
            </a:r>
          </a:p>
          <a:p>
            <a:r>
              <a:rPr lang="en-US" dirty="0">
                <a:solidFill>
                  <a:schemeClr val="tx1"/>
                </a:solidFill>
              </a:rPr>
              <a:t>6.  Manufacturers and distributors of prescriptions drugs that are for veterinary use only;</a:t>
            </a:r>
          </a:p>
          <a:p>
            <a:r>
              <a:rPr lang="en-US" dirty="0">
                <a:solidFill>
                  <a:schemeClr val="tx1"/>
                </a:solidFill>
              </a:rPr>
              <a:t>7.  Charitable organizations;</a:t>
            </a:r>
          </a:p>
          <a:p>
            <a:r>
              <a:rPr lang="en-US" dirty="0">
                <a:solidFill>
                  <a:schemeClr val="tx1"/>
                </a:solidFill>
              </a:rPr>
              <a:t>8.  Third-party logistics (3PLs) companies</a:t>
            </a:r>
          </a:p>
          <a:p>
            <a:endParaRPr lang="en-US" dirty="0"/>
          </a:p>
        </p:txBody>
      </p:sp>
      <p:sp>
        <p:nvSpPr>
          <p:cNvPr id="4" name="Footer Placeholder 3">
            <a:extLst>
              <a:ext uri="{FF2B5EF4-FFF2-40B4-BE49-F238E27FC236}">
                <a16:creationId xmlns:a16="http://schemas.microsoft.com/office/drawing/2014/main" id="{C7F1FAF0-EDDA-4559-AAE2-9BD40A1402A2}"/>
              </a:ext>
            </a:extLst>
          </p:cNvPr>
          <p:cNvSpPr>
            <a:spLocks noGrp="1"/>
          </p:cNvSpPr>
          <p:nvPr>
            <p:ph type="ftr" sz="quarter" idx="11"/>
          </p:nvPr>
        </p:nvSpPr>
        <p:spPr/>
        <p:txBody>
          <a:bodyPr/>
          <a:lstStyle/>
          <a:p>
            <a:r>
              <a:rPr lang="en-US"/>
              <a:t>State of Maine</a:t>
            </a:r>
            <a:endParaRPr lang="en-US" dirty="0"/>
          </a:p>
        </p:txBody>
      </p:sp>
      <p:sp>
        <p:nvSpPr>
          <p:cNvPr id="5" name="Slide Number Placeholder 4">
            <a:extLst>
              <a:ext uri="{FF2B5EF4-FFF2-40B4-BE49-F238E27FC236}">
                <a16:creationId xmlns:a16="http://schemas.microsoft.com/office/drawing/2014/main" id="{A9D946EB-868D-DCA9-BCFD-0B620942F8AA}"/>
              </a:ext>
            </a:extLst>
          </p:cNvPr>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27582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73473-06C6-43F1-BD9E-00B610405C6C}"/>
              </a:ext>
            </a:extLst>
          </p:cNvPr>
          <p:cNvSpPr>
            <a:spLocks noGrp="1"/>
          </p:cNvSpPr>
          <p:nvPr>
            <p:ph type="title"/>
          </p:nvPr>
        </p:nvSpPr>
        <p:spPr/>
        <p:txBody>
          <a:bodyPr/>
          <a:lstStyle/>
          <a:p>
            <a:r>
              <a:rPr lang="en-US" dirty="0"/>
              <a:t>Chapter 570 Annual Registration</a:t>
            </a:r>
          </a:p>
        </p:txBody>
      </p:sp>
      <p:sp>
        <p:nvSpPr>
          <p:cNvPr id="3" name="Content Placeholder 2">
            <a:extLst>
              <a:ext uri="{FF2B5EF4-FFF2-40B4-BE49-F238E27FC236}">
                <a16:creationId xmlns:a16="http://schemas.microsoft.com/office/drawing/2014/main" id="{CD1614AD-CB73-429B-F310-4337FDE3E273}"/>
              </a:ext>
            </a:extLst>
          </p:cNvPr>
          <p:cNvSpPr>
            <a:spLocks noGrp="1"/>
          </p:cNvSpPr>
          <p:nvPr>
            <p:ph sz="half" idx="1"/>
          </p:nvPr>
        </p:nvSpPr>
        <p:spPr>
          <a:xfrm>
            <a:off x="1097280" y="1845734"/>
            <a:ext cx="5642664" cy="4023359"/>
          </a:xfrm>
        </p:spPr>
        <p:txBody>
          <a:bodyPr/>
          <a:lstStyle/>
          <a:p>
            <a:pPr lvl="1">
              <a:buFont typeface="Arial" panose="020B0604020202020204" pitchFamily="34" charset="0"/>
              <a:buChar char="•"/>
            </a:pPr>
            <a:endParaRPr lang="en-US" sz="2800" dirty="0"/>
          </a:p>
          <a:p>
            <a:pPr lvl="1">
              <a:buFont typeface="Arial" panose="020B0604020202020204" pitchFamily="34" charset="0"/>
              <a:buChar char="•"/>
            </a:pPr>
            <a:r>
              <a:rPr lang="en-US" sz="2800" dirty="0"/>
              <a:t>Confirmation of company Summary information and company Users.</a:t>
            </a:r>
          </a:p>
          <a:p>
            <a:pPr lvl="1">
              <a:buFont typeface="Arial" panose="020B0604020202020204" pitchFamily="34" charset="0"/>
              <a:buChar char="•"/>
            </a:pPr>
            <a:r>
              <a:rPr lang="en-US" sz="2800" dirty="0"/>
              <a:t>User information is required for communications from the MHDO and should be updated as often as needed to maintain timely, focused communication. </a:t>
            </a:r>
          </a:p>
          <a:p>
            <a:pPr lvl="1"/>
            <a:endParaRPr lang="en-US" dirty="0"/>
          </a:p>
          <a:p>
            <a:pPr marL="201168" lvl="1" indent="0">
              <a:buNone/>
            </a:pPr>
            <a:endParaRPr lang="en-US" dirty="0"/>
          </a:p>
        </p:txBody>
      </p:sp>
      <p:sp>
        <p:nvSpPr>
          <p:cNvPr id="5" name="Footer Placeholder 4">
            <a:extLst>
              <a:ext uri="{FF2B5EF4-FFF2-40B4-BE49-F238E27FC236}">
                <a16:creationId xmlns:a16="http://schemas.microsoft.com/office/drawing/2014/main" id="{FAF33E50-91FB-2F40-0F36-692D2CF1B7F9}"/>
              </a:ext>
            </a:extLst>
          </p:cNvPr>
          <p:cNvSpPr>
            <a:spLocks noGrp="1"/>
          </p:cNvSpPr>
          <p:nvPr>
            <p:ph type="ftr" sz="quarter" idx="11"/>
          </p:nvPr>
        </p:nvSpPr>
        <p:spPr/>
        <p:txBody>
          <a:bodyPr/>
          <a:lstStyle/>
          <a:p>
            <a:r>
              <a:rPr lang="en-US"/>
              <a:t>State of Maine</a:t>
            </a:r>
            <a:endParaRPr lang="en-US" dirty="0"/>
          </a:p>
        </p:txBody>
      </p:sp>
      <p:sp>
        <p:nvSpPr>
          <p:cNvPr id="6" name="Slide Number Placeholder 5">
            <a:extLst>
              <a:ext uri="{FF2B5EF4-FFF2-40B4-BE49-F238E27FC236}">
                <a16:creationId xmlns:a16="http://schemas.microsoft.com/office/drawing/2014/main" id="{78A68067-85F6-E5B4-7D40-9D80CF9B6FAA}"/>
              </a:ext>
            </a:extLst>
          </p:cNvPr>
          <p:cNvSpPr>
            <a:spLocks noGrp="1"/>
          </p:cNvSpPr>
          <p:nvPr>
            <p:ph type="sldNum" sz="quarter" idx="12"/>
          </p:nvPr>
        </p:nvSpPr>
        <p:spPr/>
        <p:txBody>
          <a:bodyPr/>
          <a:lstStyle/>
          <a:p>
            <a:fld id="{4FAB73BC-B049-4115-A692-8D63A059BFB8}" type="slidenum">
              <a:rPr lang="en-US" smtClean="0"/>
              <a:t>12</a:t>
            </a:fld>
            <a:endParaRPr lang="en-US" dirty="0"/>
          </a:p>
        </p:txBody>
      </p:sp>
      <p:pic>
        <p:nvPicPr>
          <p:cNvPr id="8" name="Picture 7">
            <a:extLst>
              <a:ext uri="{FF2B5EF4-FFF2-40B4-BE49-F238E27FC236}">
                <a16:creationId xmlns:a16="http://schemas.microsoft.com/office/drawing/2014/main" id="{694D8A66-3B21-C628-CBC9-9666A67EA035}"/>
              </a:ext>
            </a:extLst>
          </p:cNvPr>
          <p:cNvPicPr>
            <a:picLocks noChangeAspect="1"/>
          </p:cNvPicPr>
          <p:nvPr/>
        </p:nvPicPr>
        <p:blipFill>
          <a:blip r:embed="rId2"/>
          <a:stretch>
            <a:fillRect/>
          </a:stretch>
        </p:blipFill>
        <p:spPr>
          <a:xfrm>
            <a:off x="7001331" y="2055813"/>
            <a:ext cx="3306060" cy="3488173"/>
          </a:xfrm>
          <a:prstGeom prst="rect">
            <a:avLst/>
          </a:prstGeom>
        </p:spPr>
      </p:pic>
    </p:spTree>
    <p:extLst>
      <p:ext uri="{BB962C8B-B14F-4D97-AF65-F5344CB8AC3E}">
        <p14:creationId xmlns:p14="http://schemas.microsoft.com/office/powerpoint/2010/main" val="2000526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59F3C22B-5908-46F8-B840-7258001CE1EB}"/>
              </a:ext>
            </a:extLst>
          </p:cNvPr>
          <p:cNvSpPr>
            <a:spLocks noGrp="1"/>
          </p:cNvSpPr>
          <p:nvPr>
            <p:ph type="title"/>
          </p:nvPr>
        </p:nvSpPr>
        <p:spPr>
          <a:xfrm>
            <a:off x="492370" y="516835"/>
            <a:ext cx="3084844" cy="5772840"/>
          </a:xfrm>
        </p:spPr>
        <p:txBody>
          <a:bodyPr anchor="ctr">
            <a:normAutofit/>
          </a:bodyPr>
          <a:lstStyle/>
          <a:p>
            <a:r>
              <a:rPr lang="en-US" sz="3600" strike="sngStrike" dirty="0">
                <a:solidFill>
                  <a:srgbClr val="FF0000"/>
                </a:solidFill>
              </a:rPr>
              <a:t> </a:t>
            </a:r>
            <a:br>
              <a:rPr lang="en-US" sz="3600" dirty="0">
                <a:solidFill>
                  <a:srgbClr val="FFFFFF"/>
                </a:solidFill>
              </a:rPr>
            </a:br>
            <a:r>
              <a:rPr lang="en-US" sz="3600" dirty="0">
                <a:solidFill>
                  <a:schemeClr val="bg1"/>
                </a:solidFill>
              </a:rPr>
              <a:t>MHDO Notifications</a:t>
            </a:r>
            <a:br>
              <a:rPr lang="en-US" sz="3600" dirty="0">
                <a:solidFill>
                  <a:schemeClr val="bg1"/>
                </a:solidFill>
              </a:rPr>
            </a:br>
            <a:r>
              <a:rPr lang="en-US" sz="2000" dirty="0">
                <a:solidFill>
                  <a:schemeClr val="bg1"/>
                </a:solidFill>
              </a:rPr>
              <a:t>[c. 570 secs 2 (B) and 2(C)(1, 2)]</a:t>
            </a:r>
          </a:p>
        </p:txBody>
      </p:sp>
      <p:sp>
        <p:nvSpPr>
          <p:cNvPr id="18" name="Rectangle 17">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9" name="Content Placeholder 2">
            <a:extLst>
              <a:ext uri="{FF2B5EF4-FFF2-40B4-BE49-F238E27FC236}">
                <a16:creationId xmlns:a16="http://schemas.microsoft.com/office/drawing/2014/main" id="{01D1A6AA-DC76-4913-B4A9-647636BD1919}"/>
              </a:ext>
            </a:extLst>
          </p:cNvPr>
          <p:cNvGraphicFramePr>
            <a:graphicFrameLocks noGrp="1"/>
          </p:cNvGraphicFramePr>
          <p:nvPr>
            <p:ph idx="1"/>
            <p:extLst>
              <p:ext uri="{D42A27DB-BD31-4B8C-83A1-F6EECF244321}">
                <p14:modId xmlns:p14="http://schemas.microsoft.com/office/powerpoint/2010/main" val="24208309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E32299F0-262A-4F98-A0C9-690323F642F1}"/>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4151426C-9A75-4045-871C-28002D43D4AA}"/>
              </a:ext>
            </a:extLst>
          </p:cNvPr>
          <p:cNvSpPr>
            <a:spLocks noGrp="1"/>
          </p:cNvSpPr>
          <p:nvPr>
            <p:ph type="sldNum" sz="quarter" idx="12"/>
          </p:nvPr>
        </p:nvSpPr>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2841835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59F3C22B-5908-46F8-B840-7258001CE1EB}"/>
              </a:ext>
            </a:extLst>
          </p:cNvPr>
          <p:cNvSpPr>
            <a:spLocks noGrp="1"/>
          </p:cNvSpPr>
          <p:nvPr>
            <p:ph type="title"/>
          </p:nvPr>
        </p:nvSpPr>
        <p:spPr>
          <a:xfrm>
            <a:off x="492370" y="516835"/>
            <a:ext cx="3084844" cy="5772840"/>
          </a:xfrm>
        </p:spPr>
        <p:txBody>
          <a:bodyPr anchor="ctr">
            <a:normAutofit/>
          </a:bodyPr>
          <a:lstStyle/>
          <a:p>
            <a:r>
              <a:rPr lang="en-US" sz="3600" strike="sngStrike" dirty="0">
                <a:solidFill>
                  <a:srgbClr val="FF0000"/>
                </a:solidFill>
              </a:rPr>
              <a:t> </a:t>
            </a:r>
            <a:br>
              <a:rPr lang="en-US" sz="3600" dirty="0">
                <a:solidFill>
                  <a:srgbClr val="FFFFFF"/>
                </a:solidFill>
              </a:rPr>
            </a:br>
            <a:r>
              <a:rPr lang="en-US" sz="3200" dirty="0">
                <a:solidFill>
                  <a:srgbClr val="FFFFFF"/>
                </a:solidFill>
              </a:rPr>
              <a:t>Pricing Component </a:t>
            </a:r>
            <a:r>
              <a:rPr lang="en-US" sz="3200" dirty="0">
                <a:solidFill>
                  <a:schemeClr val="bg1"/>
                </a:solidFill>
              </a:rPr>
              <a:t>Data </a:t>
            </a:r>
            <a:br>
              <a:rPr lang="en-US" sz="3200" dirty="0">
                <a:solidFill>
                  <a:schemeClr val="bg1"/>
                </a:solidFill>
              </a:rPr>
            </a:br>
            <a:r>
              <a:rPr lang="en-US" sz="3200" dirty="0">
                <a:solidFill>
                  <a:schemeClr val="bg1"/>
                </a:solidFill>
              </a:rPr>
              <a:t>Requirements, Template Download, Completion &amp; </a:t>
            </a:r>
            <a:br>
              <a:rPr lang="en-US" sz="3200" dirty="0">
                <a:solidFill>
                  <a:schemeClr val="bg1"/>
                </a:solidFill>
              </a:rPr>
            </a:br>
            <a:r>
              <a:rPr lang="en-US" sz="3200" dirty="0">
                <a:solidFill>
                  <a:schemeClr val="bg1"/>
                </a:solidFill>
              </a:rPr>
              <a:t>Submission</a:t>
            </a:r>
            <a:br>
              <a:rPr lang="en-US" sz="3200" dirty="0">
                <a:solidFill>
                  <a:schemeClr val="bg1"/>
                </a:solidFill>
              </a:rPr>
            </a:br>
            <a:r>
              <a:rPr lang="en-US" sz="2200" dirty="0">
                <a:solidFill>
                  <a:schemeClr val="bg1"/>
                </a:solidFill>
              </a:rPr>
              <a:t>[c. 570 secs 2(C)(3) and 2(D, E and G)]</a:t>
            </a:r>
          </a:p>
        </p:txBody>
      </p:sp>
      <p:sp>
        <p:nvSpPr>
          <p:cNvPr id="18" name="Rectangle 17">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9" name="Content Placeholder 2">
            <a:extLst>
              <a:ext uri="{FF2B5EF4-FFF2-40B4-BE49-F238E27FC236}">
                <a16:creationId xmlns:a16="http://schemas.microsoft.com/office/drawing/2014/main" id="{01D1A6AA-DC76-4913-B4A9-647636BD1919}"/>
              </a:ext>
            </a:extLst>
          </p:cNvPr>
          <p:cNvGraphicFramePr>
            <a:graphicFrameLocks noGrp="1"/>
          </p:cNvGraphicFramePr>
          <p:nvPr>
            <p:ph idx="1"/>
            <p:extLst>
              <p:ext uri="{D42A27DB-BD31-4B8C-83A1-F6EECF244321}">
                <p14:modId xmlns:p14="http://schemas.microsoft.com/office/powerpoint/2010/main" val="383478702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E32299F0-262A-4F98-A0C9-690323F642F1}"/>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4151426C-9A75-4045-871C-28002D43D4AA}"/>
              </a:ext>
            </a:extLst>
          </p:cNvPr>
          <p:cNvSpPr>
            <a:spLocks noGrp="1"/>
          </p:cNvSpPr>
          <p:nvPr>
            <p:ph type="sldNum" sz="quarter" idx="12"/>
          </p:nvPr>
        </p:nvSpPr>
        <p:spPr/>
        <p:txBody>
          <a:bodyPr/>
          <a:lstStyle/>
          <a:p>
            <a:fld id="{4CE482DC-2269-4F26-9D2A-7E44B1A4CD85}" type="slidenum">
              <a:rPr lang="en-US" smtClean="0"/>
              <a:pPr/>
              <a:t>14</a:t>
            </a:fld>
            <a:endParaRPr lang="en-US" dirty="0"/>
          </a:p>
        </p:txBody>
      </p:sp>
    </p:spTree>
    <p:extLst>
      <p:ext uri="{BB962C8B-B14F-4D97-AF65-F5344CB8AC3E}">
        <p14:creationId xmlns:p14="http://schemas.microsoft.com/office/powerpoint/2010/main" val="128083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Timeline</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4742016" y="605896"/>
            <a:ext cx="6413663" cy="5646208"/>
          </a:xfrm>
        </p:spPr>
        <p:txBody>
          <a:bodyPr anchor="ctr">
            <a:normAutofit/>
          </a:bodyPr>
          <a:lstStyle/>
          <a:p>
            <a:pPr lvl="1"/>
            <a:endParaRPr lang="en-US" dirty="0"/>
          </a:p>
          <a:p>
            <a:pPr lvl="1"/>
            <a:endParaRPr lang="en-US" dirty="0"/>
          </a:p>
        </p:txBody>
      </p:sp>
      <p:pic>
        <p:nvPicPr>
          <p:cNvPr id="3" name="Graphic 2" descr="Daily calendar">
            <a:extLst>
              <a:ext uri="{FF2B5EF4-FFF2-40B4-BE49-F238E27FC236}">
                <a16:creationId xmlns:a16="http://schemas.microsoft.com/office/drawing/2014/main" id="{ED8FECE2-DD7F-4FBE-AF9B-13A7AB8F1A1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1410" y="3829178"/>
            <a:ext cx="2019304" cy="2019304"/>
          </a:xfrm>
          <a:prstGeom prst="rect">
            <a:avLst/>
          </a:prstGeom>
        </p:spPr>
      </p:pic>
      <p:sp>
        <p:nvSpPr>
          <p:cNvPr id="2" name="Footer Placeholder 1">
            <a:extLst>
              <a:ext uri="{FF2B5EF4-FFF2-40B4-BE49-F238E27FC236}">
                <a16:creationId xmlns:a16="http://schemas.microsoft.com/office/drawing/2014/main" id="{A0A0A6C0-2F9D-478B-90CD-B745A6A674C8}"/>
              </a:ext>
            </a:extLst>
          </p:cNvPr>
          <p:cNvSpPr>
            <a:spLocks noGrp="1"/>
          </p:cNvSpPr>
          <p:nvPr>
            <p:ph type="ftr" sz="quarter" idx="11"/>
          </p:nvPr>
        </p:nvSpPr>
        <p:spPr/>
        <p:txBody>
          <a:bodyPr/>
          <a:lstStyle/>
          <a:p>
            <a:r>
              <a:rPr lang="en-US"/>
              <a:t>State of Maine</a:t>
            </a:r>
            <a:endParaRPr lang="en-US" dirty="0"/>
          </a:p>
        </p:txBody>
      </p:sp>
      <p:graphicFrame>
        <p:nvGraphicFramePr>
          <p:cNvPr id="4" name="Table 3">
            <a:extLst>
              <a:ext uri="{FF2B5EF4-FFF2-40B4-BE49-F238E27FC236}">
                <a16:creationId xmlns:a16="http://schemas.microsoft.com/office/drawing/2014/main" id="{33206902-5B26-4004-B108-7CE51DE1153F}"/>
              </a:ext>
            </a:extLst>
          </p:cNvPr>
          <p:cNvGraphicFramePr>
            <a:graphicFrameLocks noGrp="1"/>
          </p:cNvGraphicFramePr>
          <p:nvPr>
            <p:extLst>
              <p:ext uri="{D42A27DB-BD31-4B8C-83A1-F6EECF244321}">
                <p14:modId xmlns:p14="http://schemas.microsoft.com/office/powerpoint/2010/main" val="3548585103"/>
              </p:ext>
            </p:extLst>
          </p:nvPr>
        </p:nvGraphicFramePr>
        <p:xfrm>
          <a:off x="4553558" y="1139623"/>
          <a:ext cx="6951902" cy="3913724"/>
        </p:xfrm>
        <a:graphic>
          <a:graphicData uri="http://schemas.openxmlformats.org/drawingml/2006/table">
            <a:tbl>
              <a:tblPr firstRow="1" firstCol="1" bandRow="1">
                <a:tableStyleId>{793D81CF-94F2-401A-BA57-92F5A7B2D0C5}</a:tableStyleId>
              </a:tblPr>
              <a:tblGrid>
                <a:gridCol w="5442698">
                  <a:extLst>
                    <a:ext uri="{9D8B030D-6E8A-4147-A177-3AD203B41FA5}">
                      <a16:colId xmlns:a16="http://schemas.microsoft.com/office/drawing/2014/main" val="2165619918"/>
                    </a:ext>
                  </a:extLst>
                </a:gridCol>
                <a:gridCol w="1509204">
                  <a:extLst>
                    <a:ext uri="{9D8B030D-6E8A-4147-A177-3AD203B41FA5}">
                      <a16:colId xmlns:a16="http://schemas.microsoft.com/office/drawing/2014/main" val="1899142430"/>
                    </a:ext>
                  </a:extLst>
                </a:gridCol>
              </a:tblGrid>
              <a:tr h="219592">
                <a:tc>
                  <a:txBody>
                    <a:bodyPr/>
                    <a:lstStyle/>
                    <a:p>
                      <a:pPr marL="0" marR="0">
                        <a:lnSpc>
                          <a:spcPct val="107000"/>
                        </a:lnSpc>
                        <a:spcBef>
                          <a:spcPts val="0"/>
                        </a:spcBef>
                        <a:spcAft>
                          <a:spcPts val="0"/>
                        </a:spcAft>
                      </a:pPr>
                      <a:r>
                        <a:rPr lang="en-US" sz="1400" dirty="0">
                          <a:effectLst/>
                        </a:rPr>
                        <a:t>Task Name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Date</a:t>
                      </a:r>
                    </a:p>
                  </a:txBody>
                  <a:tcPr marL="68580" marR="68580" marT="0" marB="0"/>
                </a:tc>
                <a:extLst>
                  <a:ext uri="{0D108BD9-81ED-4DB2-BD59-A6C34878D82A}">
                    <a16:rowId xmlns:a16="http://schemas.microsoft.com/office/drawing/2014/main" val="2099138428"/>
                  </a:ext>
                </a:extLst>
              </a:tr>
              <a:tr h="449350">
                <a:tc>
                  <a:txBody>
                    <a:bodyPr/>
                    <a:lstStyle/>
                    <a:p>
                      <a:pPr marL="0" marR="0">
                        <a:lnSpc>
                          <a:spcPct val="107000"/>
                        </a:lnSpc>
                        <a:spcBef>
                          <a:spcPts val="0"/>
                        </a:spcBef>
                        <a:spcAft>
                          <a:spcPts val="0"/>
                        </a:spcAft>
                      </a:pPr>
                      <a:r>
                        <a:rPr lang="en-US" sz="1400" u="sng" dirty="0">
                          <a:effectLst/>
                          <a:hlinkClick r:id="rId4"/>
                        </a:rPr>
                        <a:t>MHDO Prescription Drug Price Data Portal</a:t>
                      </a:r>
                      <a:r>
                        <a:rPr lang="en-US" sz="1400" dirty="0">
                          <a:effectLst/>
                        </a:rPr>
                        <a:t> 2024 registration must be completed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1/30/24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1522877"/>
                  </a:ext>
                </a:extLst>
              </a:tr>
              <a:tr h="757082">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MHDO produces and posts on its publicly accessible website a list of prescription drugs for which the manufacturer has met any of the three criteria during the prior calendar year</a:t>
                      </a:r>
                    </a:p>
                  </a:txBody>
                  <a:tcPr marL="68580" marR="68580" marT="0" marB="0"/>
                </a:tc>
                <a:tc>
                  <a:txBody>
                    <a:bodyPr/>
                    <a:lstStyle/>
                    <a:p>
                      <a:pPr marL="0" marR="0">
                        <a:lnSpc>
                          <a:spcPct val="107000"/>
                        </a:lnSpc>
                        <a:spcBef>
                          <a:spcPts val="0"/>
                        </a:spcBef>
                        <a:spcAft>
                          <a:spcPts val="0"/>
                        </a:spcAft>
                      </a:pPr>
                      <a:r>
                        <a:rPr lang="en-US" sz="1400" dirty="0">
                          <a:effectLst/>
                        </a:rPr>
                        <a:t>1/30/24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8502576"/>
                  </a:ext>
                </a:extLst>
              </a:tr>
              <a:tr h="1008946">
                <a:tc>
                  <a:txBody>
                    <a:bodyPr/>
                    <a:lstStyle/>
                    <a:p>
                      <a:pPr marL="0" marR="0">
                        <a:lnSpc>
                          <a:spcPct val="107000"/>
                        </a:lnSpc>
                        <a:spcBef>
                          <a:spcPts val="0"/>
                        </a:spcBef>
                        <a:spcAft>
                          <a:spcPts val="0"/>
                        </a:spcAft>
                      </a:pPr>
                      <a:r>
                        <a:rPr lang="en-US" sz="1400" dirty="0">
                          <a:effectLst/>
                        </a:rPr>
                        <a:t>The MHDO produces and posts on its publicly available website a list of drug product families for which it intends to request pricing component data from manufacturers, wholesale drug distributors and pharmacy benefits managers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2/16/24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72935"/>
                  </a:ext>
                </a:extLst>
              </a:tr>
              <a:tr h="1259162">
                <a:tc>
                  <a:txBody>
                    <a:bodyPr/>
                    <a:lstStyle/>
                    <a:p>
                      <a:pPr marL="0" marR="0">
                        <a:lnSpc>
                          <a:spcPct val="107000"/>
                        </a:lnSpc>
                        <a:spcBef>
                          <a:spcPts val="0"/>
                        </a:spcBef>
                        <a:spcAft>
                          <a:spcPts val="0"/>
                        </a:spcAft>
                      </a:pPr>
                      <a:r>
                        <a:rPr lang="en-US" sz="1400" dirty="0">
                          <a:effectLst/>
                        </a:rPr>
                        <a:t>MHDO's data vendor, HSRI, notifies manufacturers, wholesale distributers and PBMs via email that prepopulated Pricing Component Data templates, including specific NDCs for which reporting is required, are available for download from the </a:t>
                      </a:r>
                      <a:r>
                        <a:rPr lang="en-US" sz="1400" u="sng" dirty="0">
                          <a:effectLst/>
                          <a:hlinkClick r:id="rId4"/>
                        </a:rPr>
                        <a:t>MHDO Prescription Drug Price Data Portal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3/18/24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8637676"/>
                  </a:ext>
                </a:extLst>
              </a:tr>
              <a:tr h="219592">
                <a:tc>
                  <a:txBody>
                    <a:bodyPr/>
                    <a:lstStyle/>
                    <a:p>
                      <a:pPr marL="0" marR="0">
                        <a:lnSpc>
                          <a:spcPct val="107000"/>
                        </a:lnSpc>
                        <a:spcBef>
                          <a:spcPts val="0"/>
                        </a:spcBef>
                        <a:spcAft>
                          <a:spcPts val="0"/>
                        </a:spcAft>
                      </a:pPr>
                      <a:r>
                        <a:rPr lang="en-US" sz="1400">
                          <a:effectLst/>
                        </a:rPr>
                        <a:t>Completed Pricing Component Data templates are due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5/17/24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703491"/>
                  </a:ext>
                </a:extLst>
              </a:tr>
            </a:tbl>
          </a:graphicData>
        </a:graphic>
      </p:graphicFrame>
      <p:sp>
        <p:nvSpPr>
          <p:cNvPr id="7" name="Slide Number Placeholder 6">
            <a:extLst>
              <a:ext uri="{FF2B5EF4-FFF2-40B4-BE49-F238E27FC236}">
                <a16:creationId xmlns:a16="http://schemas.microsoft.com/office/drawing/2014/main" id="{66B36EE3-F58A-4E14-803A-71A8C0FE0B77}"/>
              </a:ext>
            </a:extLst>
          </p:cNvPr>
          <p:cNvSpPr>
            <a:spLocks noGrp="1"/>
          </p:cNvSpPr>
          <p:nvPr>
            <p:ph type="sldNum" sz="quarter" idx="12"/>
          </p:nvPr>
        </p:nvSpPr>
        <p:spPr/>
        <p:txBody>
          <a:bodyPr/>
          <a:lstStyle/>
          <a:p>
            <a:fld id="{4CE482DC-2269-4F26-9D2A-7E44B1A4CD85}" type="slidenum">
              <a:rPr lang="en-US" smtClean="0"/>
              <a:pPr/>
              <a:t>15</a:t>
            </a:fld>
            <a:endParaRPr lang="en-US" dirty="0"/>
          </a:p>
        </p:txBody>
      </p:sp>
    </p:spTree>
    <p:extLst>
      <p:ext uri="{BB962C8B-B14F-4D97-AF65-F5344CB8AC3E}">
        <p14:creationId xmlns:p14="http://schemas.microsoft.com/office/powerpoint/2010/main" val="1651178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Title 1">
            <a:extLst>
              <a:ext uri="{FF2B5EF4-FFF2-40B4-BE49-F238E27FC236}">
                <a16:creationId xmlns:a16="http://schemas.microsoft.com/office/drawing/2014/main" id="{23E42EBF-8F19-4361-AAD7-BFB6CD32D57B}"/>
              </a:ext>
            </a:extLst>
          </p:cNvPr>
          <p:cNvSpPr>
            <a:spLocks noGrp="1"/>
          </p:cNvSpPr>
          <p:nvPr>
            <p:ph type="title"/>
          </p:nvPr>
        </p:nvSpPr>
        <p:spPr>
          <a:xfrm>
            <a:off x="492370" y="605896"/>
            <a:ext cx="3084844" cy="5646208"/>
          </a:xfrm>
        </p:spPr>
        <p:txBody>
          <a:bodyPr vert="horz" lIns="91440" tIns="45720" rIns="91440" bIns="45720" rtlCol="0" anchor="ctr">
            <a:normAutofit/>
          </a:bodyPr>
          <a:lstStyle/>
          <a:p>
            <a:br>
              <a:rPr lang="en-US" sz="3600" dirty="0">
                <a:solidFill>
                  <a:srgbClr val="FFFFFF"/>
                </a:solidFill>
              </a:rPr>
            </a:br>
            <a:r>
              <a:rPr lang="en-US" sz="3600" dirty="0">
                <a:solidFill>
                  <a:srgbClr val="FFFFFF"/>
                </a:solidFill>
              </a:rPr>
              <a:t>Pricing Component Data </a:t>
            </a:r>
            <a:r>
              <a:rPr lang="en-US" sz="3600" dirty="0">
                <a:solidFill>
                  <a:schemeClr val="bg1"/>
                </a:solidFill>
              </a:rPr>
              <a:t>Templates</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Content Placeholder 2">
            <a:extLst>
              <a:ext uri="{FF2B5EF4-FFF2-40B4-BE49-F238E27FC236}">
                <a16:creationId xmlns:a16="http://schemas.microsoft.com/office/drawing/2014/main" id="{279C7ACC-1E77-4724-87E2-1B3F403F111F}"/>
              </a:ext>
            </a:extLst>
          </p:cNvPr>
          <p:cNvSpPr txBox="1">
            <a:spLocks/>
          </p:cNvSpPr>
          <p:nvPr/>
        </p:nvSpPr>
        <p:spPr>
          <a:xfrm>
            <a:off x="4329113" y="574112"/>
            <a:ext cx="5710237" cy="779675"/>
          </a:xfrm>
          <a:prstGeom prst="rect">
            <a:avLst/>
          </a:prstGeom>
        </p:spPr>
        <p:txBody>
          <a:bodyPr vert="horz" lIns="0" tIns="45720" rIns="0" bIns="45720" rtlCol="0"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accent3">
                    <a:lumMod val="7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b="1" dirty="0"/>
              <a:t>Pre-Populated Excel Templates</a:t>
            </a:r>
          </a:p>
        </p:txBody>
      </p:sp>
      <p:sp>
        <p:nvSpPr>
          <p:cNvPr id="2" name="Footer Placeholder 1">
            <a:extLst>
              <a:ext uri="{FF2B5EF4-FFF2-40B4-BE49-F238E27FC236}">
                <a16:creationId xmlns:a16="http://schemas.microsoft.com/office/drawing/2014/main" id="{B9464707-79C1-449F-BC28-7E90C712648B}"/>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E1A303B8-C6A6-487E-A21E-2BAB49C8AB6E}"/>
              </a:ext>
            </a:extLst>
          </p:cNvPr>
          <p:cNvSpPr>
            <a:spLocks noGrp="1"/>
          </p:cNvSpPr>
          <p:nvPr>
            <p:ph type="sldNum" sz="quarter" idx="12"/>
          </p:nvPr>
        </p:nvSpPr>
        <p:spPr/>
        <p:txBody>
          <a:bodyPr/>
          <a:lstStyle/>
          <a:p>
            <a:fld id="{4CE482DC-2269-4F26-9D2A-7E44B1A4CD85}" type="slidenum">
              <a:rPr lang="en-US" smtClean="0"/>
              <a:pPr/>
              <a:t>16</a:t>
            </a:fld>
            <a:endParaRPr lang="en-US" dirty="0"/>
          </a:p>
        </p:txBody>
      </p:sp>
      <p:pic>
        <p:nvPicPr>
          <p:cNvPr id="5" name="Picture 4">
            <a:extLst>
              <a:ext uri="{FF2B5EF4-FFF2-40B4-BE49-F238E27FC236}">
                <a16:creationId xmlns:a16="http://schemas.microsoft.com/office/drawing/2014/main" id="{9867CB31-EC31-4E1B-7FA3-407E484EB223}"/>
              </a:ext>
            </a:extLst>
          </p:cNvPr>
          <p:cNvPicPr>
            <a:picLocks noChangeAspect="1"/>
          </p:cNvPicPr>
          <p:nvPr/>
        </p:nvPicPr>
        <p:blipFill>
          <a:blip r:embed="rId3"/>
          <a:stretch>
            <a:fillRect/>
          </a:stretch>
        </p:blipFill>
        <p:spPr>
          <a:xfrm>
            <a:off x="4414045" y="2198600"/>
            <a:ext cx="7156675" cy="2290274"/>
          </a:xfrm>
          <a:prstGeom prst="rect">
            <a:avLst/>
          </a:prstGeom>
        </p:spPr>
      </p:pic>
    </p:spTree>
    <p:extLst>
      <p:ext uri="{BB962C8B-B14F-4D97-AF65-F5344CB8AC3E}">
        <p14:creationId xmlns:p14="http://schemas.microsoft.com/office/powerpoint/2010/main" val="3180054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Criteria for NDC Inclusion</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4742016" y="605896"/>
            <a:ext cx="7349370" cy="5646208"/>
          </a:xfrm>
        </p:spPr>
        <p:txBody>
          <a:bodyPr anchor="ctr">
            <a:normAutofit/>
          </a:bodyPr>
          <a:lstStyle/>
          <a:p>
            <a:pPr marL="0" marR="0" indent="0">
              <a:spcBef>
                <a:spcPts val="0"/>
              </a:spcBef>
              <a:spcAft>
                <a:spcPts val="0"/>
              </a:spcAft>
              <a:buNone/>
            </a:pPr>
            <a:r>
              <a:rPr lang="en-US" sz="2400" dirty="0">
                <a:effectLst/>
                <a:latin typeface="Calibri" panose="020F0502020204030204" pitchFamily="34" charset="0"/>
                <a:ea typeface="Aptos" panose="020B0004020202020204" pitchFamily="34" charset="0"/>
              </a:rPr>
              <a:t>The criteria for inclusion on this year’s list are NDCs that are:</a:t>
            </a:r>
          </a:p>
          <a:p>
            <a:pPr marL="0" marR="0">
              <a:spcBef>
                <a:spcPts val="0"/>
              </a:spcBef>
              <a:spcAft>
                <a:spcPts val="0"/>
              </a:spcAft>
            </a:pPr>
            <a:r>
              <a:rPr lang="en-US" sz="2400" dirty="0">
                <a:effectLst/>
                <a:latin typeface="Calibri" panose="020F0502020204030204" pitchFamily="34" charset="0"/>
                <a:ea typeface="Aptos" panose="020B0004020202020204" pitchFamily="34" charset="0"/>
              </a:rPr>
              <a:t> </a:t>
            </a: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Calculated as a top 25 NDC that is most costly, most prescribed, or having the highest year over year increase (7/1/22 – 6/30/23)</a:t>
            </a:r>
          </a:p>
          <a:p>
            <a:pPr marL="0" marR="0" lvl="0" indent="0">
              <a:spcBef>
                <a:spcPts val="0"/>
              </a:spcBef>
              <a:spcAft>
                <a:spcPts val="0"/>
              </a:spcAft>
              <a:buNone/>
            </a:pPr>
            <a:endParaRPr lang="en-US" sz="24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a top 25 NDC with the highest average per member out of pocket cost (7/1/22 – 6/30/23)</a:t>
            </a:r>
          </a:p>
          <a:p>
            <a:pPr marL="0" marR="0" lvl="0" indent="0">
              <a:spcBef>
                <a:spcPts val="0"/>
              </a:spcBef>
              <a:spcAft>
                <a:spcPts val="0"/>
              </a:spcAft>
              <a:buNone/>
            </a:pPr>
            <a:endParaRPr lang="en-US" sz="2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2400" dirty="0">
                <a:effectLst/>
                <a:latin typeface="Calibri" panose="020F0502020204030204" pitchFamily="34" charset="0"/>
                <a:ea typeface="Aptos" panose="020B0004020202020204" pitchFamily="34" charset="0"/>
              </a:rPr>
              <a:t>Or</a:t>
            </a:r>
          </a:p>
          <a:p>
            <a:pPr marL="0" marR="0">
              <a:spcBef>
                <a:spcPts val="0"/>
              </a:spcBef>
              <a:spcAft>
                <a:spcPts val="0"/>
              </a:spcAft>
            </a:pPr>
            <a:endParaRPr lang="en-US" sz="2400" dirty="0">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pharmaceutically equivalent with the same package size as an NDC described above</a:t>
            </a:r>
            <a:endParaRPr lang="en-US" sz="2400" dirty="0">
              <a:effectLst/>
              <a:latin typeface="Calibri" panose="020F0502020204030204" pitchFamily="34" charset="0"/>
              <a:ea typeface="Aptos" panose="020B0004020202020204" pitchFamily="34" charset="0"/>
            </a:endParaRPr>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17</a:t>
            </a:fld>
            <a:endParaRPr lang="en-US" dirty="0"/>
          </a:p>
        </p:txBody>
      </p:sp>
    </p:spTree>
    <p:extLst>
      <p:ext uri="{BB962C8B-B14F-4D97-AF65-F5344CB8AC3E}">
        <p14:creationId xmlns:p14="http://schemas.microsoft.com/office/powerpoint/2010/main" val="3866181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Data Quality –</a:t>
            </a:r>
            <a:br>
              <a:rPr lang="en-US" sz="3600" dirty="0">
                <a:solidFill>
                  <a:srgbClr val="FFFFFF"/>
                </a:solidFill>
              </a:rPr>
            </a:br>
            <a:r>
              <a:rPr lang="en-US" sz="2400" dirty="0">
                <a:solidFill>
                  <a:srgbClr val="FFFFFF"/>
                </a:solidFill>
              </a:rPr>
              <a:t>Process Improvements</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4742016" y="605896"/>
            <a:ext cx="7349370" cy="5646208"/>
          </a:xfrm>
        </p:spPr>
        <p:txBody>
          <a:bodyPr anchor="ctr">
            <a:normAutofit/>
          </a:bodyPr>
          <a:lstStyle/>
          <a:p>
            <a:pPr marL="0" marR="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In previous years, the MHDO manually reviewed data submissions and coordinated with reporting entities to verify data values that did not fall within expected parameters or where data corrections were required.  </a:t>
            </a:r>
          </a:p>
          <a:p>
            <a:pPr marL="0" marR="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Beginning in 2024, the MHDO and its data vendor, HSRI, will implement process improvements to provide earlier data quality feedback to reporting entities through scheduled, automated data validation processes.   </a:t>
            </a:r>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dirty="0"/>
              <a:t>State of Maine</a:t>
            </a:r>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18</a:t>
            </a:fld>
            <a:endParaRPr lang="en-US" dirty="0"/>
          </a:p>
        </p:txBody>
      </p:sp>
    </p:spTree>
    <p:extLst>
      <p:ext uri="{BB962C8B-B14F-4D97-AF65-F5344CB8AC3E}">
        <p14:creationId xmlns:p14="http://schemas.microsoft.com/office/powerpoint/2010/main" val="3000095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Data Quality –</a:t>
            </a:r>
            <a:br>
              <a:rPr lang="en-US" sz="3600" dirty="0">
                <a:solidFill>
                  <a:srgbClr val="FFFFFF"/>
                </a:solidFill>
              </a:rPr>
            </a:br>
            <a:r>
              <a:rPr lang="en-US" sz="3600" dirty="0">
                <a:solidFill>
                  <a:srgbClr val="FFFFFF"/>
                </a:solidFill>
              </a:rPr>
              <a:t>Common Issues</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19</a:t>
            </a:fld>
            <a:endParaRPr lang="en-US" dirty="0"/>
          </a:p>
        </p:txBody>
      </p:sp>
      <p:graphicFrame>
        <p:nvGraphicFramePr>
          <p:cNvPr id="7" name="Table 6">
            <a:extLst>
              <a:ext uri="{FF2B5EF4-FFF2-40B4-BE49-F238E27FC236}">
                <a16:creationId xmlns:a16="http://schemas.microsoft.com/office/drawing/2014/main" id="{578D208C-31B9-5FEE-ED8C-D1E0C0AB092E}"/>
              </a:ext>
            </a:extLst>
          </p:cNvPr>
          <p:cNvGraphicFramePr>
            <a:graphicFrameLocks noGrp="1"/>
          </p:cNvGraphicFramePr>
          <p:nvPr>
            <p:extLst>
              <p:ext uri="{D42A27DB-BD31-4B8C-83A1-F6EECF244321}">
                <p14:modId xmlns:p14="http://schemas.microsoft.com/office/powerpoint/2010/main" val="470862298"/>
              </p:ext>
            </p:extLst>
          </p:nvPr>
        </p:nvGraphicFramePr>
        <p:xfrm>
          <a:off x="4543161" y="605896"/>
          <a:ext cx="6810444" cy="4846320"/>
        </p:xfrm>
        <a:graphic>
          <a:graphicData uri="http://schemas.openxmlformats.org/drawingml/2006/table">
            <a:tbl>
              <a:tblPr firstRow="1" bandRow="1">
                <a:tableStyleId>{5C22544A-7EE6-4342-B048-85BDC9FD1C3A}</a:tableStyleId>
              </a:tblPr>
              <a:tblGrid>
                <a:gridCol w="3405222">
                  <a:extLst>
                    <a:ext uri="{9D8B030D-6E8A-4147-A177-3AD203B41FA5}">
                      <a16:colId xmlns:a16="http://schemas.microsoft.com/office/drawing/2014/main" val="1526648323"/>
                    </a:ext>
                  </a:extLst>
                </a:gridCol>
                <a:gridCol w="3405222">
                  <a:extLst>
                    <a:ext uri="{9D8B030D-6E8A-4147-A177-3AD203B41FA5}">
                      <a16:colId xmlns:a16="http://schemas.microsoft.com/office/drawing/2014/main" val="3653186557"/>
                    </a:ext>
                  </a:extLst>
                </a:gridCol>
              </a:tblGrid>
              <a:tr h="250753">
                <a:tc>
                  <a:txBody>
                    <a:bodyPr/>
                    <a:lstStyle/>
                    <a:p>
                      <a:pPr algn="ctr"/>
                      <a:r>
                        <a:rPr lang="en-US" dirty="0"/>
                        <a:t>Validation Issue</a:t>
                      </a:r>
                    </a:p>
                  </a:txBody>
                  <a:tcPr/>
                </a:tc>
                <a:tc>
                  <a:txBody>
                    <a:bodyPr/>
                    <a:lstStyle/>
                    <a:p>
                      <a:pPr algn="ctr"/>
                      <a:r>
                        <a:rPr lang="en-US" dirty="0"/>
                        <a:t>Solution</a:t>
                      </a:r>
                    </a:p>
                  </a:txBody>
                  <a:tcPr/>
                </a:tc>
                <a:extLst>
                  <a:ext uri="{0D108BD9-81ED-4DB2-BD59-A6C34878D82A}">
                    <a16:rowId xmlns:a16="http://schemas.microsoft.com/office/drawing/2014/main" val="1548390749"/>
                  </a:ext>
                </a:extLst>
              </a:tr>
              <a:tr h="334411">
                <a:tc>
                  <a:txBody>
                    <a:bodyPr/>
                    <a:lstStyle/>
                    <a:p>
                      <a:r>
                        <a:rPr lang="en-US" sz="1800" dirty="0"/>
                        <a:t>Invalid template</a:t>
                      </a:r>
                    </a:p>
                  </a:txBody>
                  <a:tcPr/>
                </a:tc>
                <a:tc>
                  <a:txBody>
                    <a:bodyPr/>
                    <a:lstStyle/>
                    <a:p>
                      <a:r>
                        <a:rPr lang="en-US" sz="1800" dirty="0"/>
                        <a:t>Please wait until March 15th for the release of the new template. Do not update and resubmit a template from a prior year.</a:t>
                      </a:r>
                    </a:p>
                  </a:txBody>
                  <a:tcPr/>
                </a:tc>
                <a:extLst>
                  <a:ext uri="{0D108BD9-81ED-4DB2-BD59-A6C34878D82A}">
                    <a16:rowId xmlns:a16="http://schemas.microsoft.com/office/drawing/2014/main" val="712945011"/>
                  </a:ext>
                </a:extLst>
              </a:tr>
              <a:tr h="334411">
                <a:tc>
                  <a:txBody>
                    <a:bodyPr/>
                    <a:lstStyle/>
                    <a:p>
                      <a:pPr marL="0" lvl="0" algn="l" defTabSz="914400" rtl="0" eaLnBrk="1" fontAlgn="t" latinLnBrk="0" hangingPunct="1"/>
                      <a:r>
                        <a:rPr lang="en-US" sz="1800" b="0" i="0" u="none" strike="noStrike" kern="1200" dirty="0">
                          <a:solidFill>
                            <a:srgbClr val="000000"/>
                          </a:solidFill>
                          <a:effectLst/>
                          <a:latin typeface="Calibri" panose="020F0502020204030204" pitchFamily="34" charset="0"/>
                          <a:ea typeface="+mn-ea"/>
                          <a:cs typeface="+mn-cs"/>
                        </a:rPr>
                        <a:t>Data values are not provided for one or more NDCs in the template received. </a:t>
                      </a:r>
                    </a:p>
                  </a:txBody>
                  <a:tcPr marL="7620" marR="7620" marT="7620" marB="0"/>
                </a:tc>
                <a:tc>
                  <a:txBody>
                    <a:bodyPr/>
                    <a:lstStyle/>
                    <a:p>
                      <a:r>
                        <a:rPr lang="en-US" sz="1800" b="0" i="0" u="none" strike="noStrike" dirty="0">
                          <a:solidFill>
                            <a:srgbClr val="000000"/>
                          </a:solidFill>
                          <a:effectLst/>
                          <a:latin typeface="Calibri" panose="020F0502020204030204" pitchFamily="34" charset="0"/>
                        </a:rPr>
                        <a:t>Please resubmit an updated template containing values for all NDCs. Do not delete records or fields. </a:t>
                      </a:r>
                      <a:r>
                        <a:rPr lang="en-US" sz="1800" kern="1200" dirty="0">
                          <a:solidFill>
                            <a:schemeClr val="dk1"/>
                          </a:solidFill>
                          <a:effectLst/>
                          <a:latin typeface="+mn-lt"/>
                          <a:ea typeface="+mn-ea"/>
                          <a:cs typeface="+mn-cs"/>
                        </a:rPr>
                        <a:t>If values are not applicable for a data element, enter 0.</a:t>
                      </a:r>
                      <a:endParaRPr lang="en-US" sz="1800" dirty="0"/>
                    </a:p>
                  </a:txBody>
                  <a:tcPr/>
                </a:tc>
                <a:extLst>
                  <a:ext uri="{0D108BD9-81ED-4DB2-BD59-A6C34878D82A}">
                    <a16:rowId xmlns:a16="http://schemas.microsoft.com/office/drawing/2014/main" val="1696082965"/>
                  </a:ext>
                </a:extLst>
              </a:tr>
              <a:tr h="334411">
                <a:tc>
                  <a:txBody>
                    <a:bodyPr/>
                    <a:lstStyle/>
                    <a:p>
                      <a:r>
                        <a:rPr lang="en-US" sz="1800" dirty="0"/>
                        <a:t>All financial values are duplicated across multiple records.</a:t>
                      </a:r>
                    </a:p>
                  </a:txBody>
                  <a:tcPr/>
                </a:tc>
                <a:tc>
                  <a:txBody>
                    <a:bodyPr/>
                    <a:lstStyle/>
                    <a:p>
                      <a:r>
                        <a:rPr lang="en-US" sz="1800" dirty="0"/>
                        <a:t>Data should be provided specific to each NDC individually.</a:t>
                      </a:r>
                    </a:p>
                  </a:txBody>
                  <a:tcPr/>
                </a:tc>
                <a:extLst>
                  <a:ext uri="{0D108BD9-81ED-4DB2-BD59-A6C34878D82A}">
                    <a16:rowId xmlns:a16="http://schemas.microsoft.com/office/drawing/2014/main" val="1588230771"/>
                  </a:ext>
                </a:extLst>
              </a:tr>
              <a:tr h="334411">
                <a:tc>
                  <a:txBody>
                    <a:bodyPr/>
                    <a:lstStyle/>
                    <a:p>
                      <a:r>
                        <a:rPr lang="en-US" sz="1800" dirty="0"/>
                        <a:t>Data values are not provided for one or more NDCs, for one or more columns.</a:t>
                      </a:r>
                    </a:p>
                  </a:txBody>
                  <a:tcPr/>
                </a:tc>
                <a:tc>
                  <a:txBody>
                    <a:bodyPr/>
                    <a:lstStyle/>
                    <a:p>
                      <a:r>
                        <a:rPr lang="en-US" sz="1800" dirty="0"/>
                        <a:t>Provide missing values in the specified fields.</a:t>
                      </a:r>
                      <a:r>
                        <a:rPr lang="en-US" sz="1800" kern="1200" dirty="0">
                          <a:solidFill>
                            <a:schemeClr val="dk1"/>
                          </a:solidFill>
                          <a:effectLst/>
                          <a:latin typeface="+mn-lt"/>
                          <a:ea typeface="+mn-ea"/>
                          <a:cs typeface="+mn-cs"/>
                        </a:rPr>
                        <a:t> If values are not applicable for a data element, enter 0.</a:t>
                      </a:r>
                      <a:endParaRPr lang="en-US" sz="1800" dirty="0"/>
                    </a:p>
                  </a:txBody>
                  <a:tcPr/>
                </a:tc>
                <a:extLst>
                  <a:ext uri="{0D108BD9-81ED-4DB2-BD59-A6C34878D82A}">
                    <a16:rowId xmlns:a16="http://schemas.microsoft.com/office/drawing/2014/main" val="1094095429"/>
                  </a:ext>
                </a:extLst>
              </a:tr>
            </a:tbl>
          </a:graphicData>
        </a:graphic>
      </p:graphicFrame>
    </p:spTree>
    <p:extLst>
      <p:ext uri="{BB962C8B-B14F-4D97-AF65-F5344CB8AC3E}">
        <p14:creationId xmlns:p14="http://schemas.microsoft.com/office/powerpoint/2010/main" val="369548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D3A2638-C35C-400B-92E8-20D5BFAC527C}"/>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Participant Reminders</a:t>
            </a:r>
          </a:p>
        </p:txBody>
      </p:sp>
      <p:sp>
        <p:nvSpPr>
          <p:cNvPr id="15" name="Rectangle 14">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6" name="Content Placeholder 2">
            <a:extLst>
              <a:ext uri="{FF2B5EF4-FFF2-40B4-BE49-F238E27FC236}">
                <a16:creationId xmlns:a16="http://schemas.microsoft.com/office/drawing/2014/main" id="{7F4A0B7C-0B9C-4762-A246-09C03B3482C1}"/>
              </a:ext>
            </a:extLst>
          </p:cNvPr>
          <p:cNvGraphicFramePr>
            <a:graphicFrameLocks noGrp="1"/>
          </p:cNvGraphicFramePr>
          <p:nvPr>
            <p:ph idx="1"/>
            <p:extLst>
              <p:ext uri="{D42A27DB-BD31-4B8C-83A1-F6EECF244321}">
                <p14:modId xmlns:p14="http://schemas.microsoft.com/office/powerpoint/2010/main" val="42434560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524632CD-EA51-4D03-AB07-71B41D4EE9E5}"/>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21C919EA-BE66-41AF-86F2-27A377AE3582}"/>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153874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Data Quality –</a:t>
            </a:r>
            <a:br>
              <a:rPr lang="en-US" sz="3600" dirty="0">
                <a:solidFill>
                  <a:srgbClr val="FFFFFF"/>
                </a:solidFill>
              </a:rPr>
            </a:br>
            <a:r>
              <a:rPr lang="en-US" sz="3600" dirty="0">
                <a:solidFill>
                  <a:srgbClr val="FFFFFF"/>
                </a:solidFill>
              </a:rPr>
              <a:t>Common Issues</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20</a:t>
            </a:fld>
            <a:endParaRPr lang="en-US" dirty="0"/>
          </a:p>
        </p:txBody>
      </p:sp>
      <p:graphicFrame>
        <p:nvGraphicFramePr>
          <p:cNvPr id="7" name="Table 6">
            <a:extLst>
              <a:ext uri="{FF2B5EF4-FFF2-40B4-BE49-F238E27FC236}">
                <a16:creationId xmlns:a16="http://schemas.microsoft.com/office/drawing/2014/main" id="{578D208C-31B9-5FEE-ED8C-D1E0C0AB092E}"/>
              </a:ext>
            </a:extLst>
          </p:cNvPr>
          <p:cNvGraphicFramePr>
            <a:graphicFrameLocks noGrp="1"/>
          </p:cNvGraphicFramePr>
          <p:nvPr>
            <p:extLst>
              <p:ext uri="{D42A27DB-BD31-4B8C-83A1-F6EECF244321}">
                <p14:modId xmlns:p14="http://schemas.microsoft.com/office/powerpoint/2010/main" val="2460501301"/>
              </p:ext>
            </p:extLst>
          </p:nvPr>
        </p:nvGraphicFramePr>
        <p:xfrm>
          <a:off x="4686703" y="145734"/>
          <a:ext cx="6810444" cy="6492240"/>
        </p:xfrm>
        <a:graphic>
          <a:graphicData uri="http://schemas.openxmlformats.org/drawingml/2006/table">
            <a:tbl>
              <a:tblPr firstRow="1" bandRow="1">
                <a:tableStyleId>{5C22544A-7EE6-4342-B048-85BDC9FD1C3A}</a:tableStyleId>
              </a:tblPr>
              <a:tblGrid>
                <a:gridCol w="3405222">
                  <a:extLst>
                    <a:ext uri="{9D8B030D-6E8A-4147-A177-3AD203B41FA5}">
                      <a16:colId xmlns:a16="http://schemas.microsoft.com/office/drawing/2014/main" val="1526648323"/>
                    </a:ext>
                  </a:extLst>
                </a:gridCol>
                <a:gridCol w="3405222">
                  <a:extLst>
                    <a:ext uri="{9D8B030D-6E8A-4147-A177-3AD203B41FA5}">
                      <a16:colId xmlns:a16="http://schemas.microsoft.com/office/drawing/2014/main" val="3653186557"/>
                    </a:ext>
                  </a:extLst>
                </a:gridCol>
              </a:tblGrid>
              <a:tr h="334411">
                <a:tc>
                  <a:txBody>
                    <a:bodyPr/>
                    <a:lstStyle/>
                    <a:p>
                      <a:pPr algn="ctr"/>
                      <a:r>
                        <a:rPr lang="en-US" dirty="0"/>
                        <a:t>Validation Warning</a:t>
                      </a:r>
                    </a:p>
                  </a:txBody>
                  <a:tcPr/>
                </a:tc>
                <a:tc>
                  <a:txBody>
                    <a:bodyPr/>
                    <a:lstStyle/>
                    <a:p>
                      <a:pPr algn="ctr"/>
                      <a:r>
                        <a:rPr lang="en-US" dirty="0"/>
                        <a:t>Solution</a:t>
                      </a:r>
                    </a:p>
                  </a:txBody>
                  <a:tcPr/>
                </a:tc>
                <a:extLst>
                  <a:ext uri="{0D108BD9-81ED-4DB2-BD59-A6C34878D82A}">
                    <a16:rowId xmlns:a16="http://schemas.microsoft.com/office/drawing/2014/main" val="1548390749"/>
                  </a:ext>
                </a:extLst>
              </a:tr>
              <a:tr h="334411">
                <a:tc>
                  <a:txBody>
                    <a:bodyPr/>
                    <a:lstStyle/>
                    <a:p>
                      <a:r>
                        <a:rPr lang="en-US" dirty="0"/>
                        <a:t>Pharmacy reimbursement values are greater than payment receivable values for one or more NDCs.</a:t>
                      </a:r>
                    </a:p>
                    <a:p>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Pharmacy reimbursement values are significantly lower than WAC when evaluated per pricing unit administered for one or more NDCs.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Rebate payable values are greater than rebate receivable values for one or more NDCs.  </a:t>
                      </a:r>
                    </a:p>
                    <a:p>
                      <a:endParaRPr lang="en-US" dirty="0"/>
                    </a:p>
                    <a:p>
                      <a:r>
                        <a:rPr lang="en-US" dirty="0"/>
                        <a:t>Rebate payable values are greater than payment receivable values for one or more NDCs.  </a:t>
                      </a:r>
                    </a:p>
                    <a:p>
                      <a:endParaRPr lang="en-US" dirty="0"/>
                    </a:p>
                    <a:p>
                      <a:r>
                        <a:rPr lang="en-US" dirty="0"/>
                        <a:t>Rebate receivable values are greater than acquisition cost values for one or more NDCs.</a:t>
                      </a:r>
                    </a:p>
                  </a:txBody>
                  <a:tcPr/>
                </a:tc>
                <a:tc>
                  <a:txBody>
                    <a:bodyPr/>
                    <a:lstStyle/>
                    <a:p>
                      <a:r>
                        <a:rPr lang="en-US" dirty="0"/>
                        <a:t>Validation warnings are intended to alert reporting entities to potential data issues.</a:t>
                      </a:r>
                    </a:p>
                    <a:p>
                      <a:endParaRPr lang="en-US" dirty="0"/>
                    </a:p>
                    <a:p>
                      <a:r>
                        <a:rPr lang="en-US" dirty="0"/>
                        <a:t>In all cases, financial values should reflect amounts accrued during the reporting period whether or not payment was actually made or received.  </a:t>
                      </a:r>
                    </a:p>
                  </a:txBody>
                  <a:tcPr/>
                </a:tc>
                <a:extLst>
                  <a:ext uri="{0D108BD9-81ED-4DB2-BD59-A6C34878D82A}">
                    <a16:rowId xmlns:a16="http://schemas.microsoft.com/office/drawing/2014/main" val="712945011"/>
                  </a:ext>
                </a:extLst>
              </a:tr>
            </a:tbl>
          </a:graphicData>
        </a:graphic>
      </p:graphicFrame>
    </p:spTree>
    <p:extLst>
      <p:ext uri="{BB962C8B-B14F-4D97-AF65-F5344CB8AC3E}">
        <p14:creationId xmlns:p14="http://schemas.microsoft.com/office/powerpoint/2010/main" val="2980052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829E218-74FB-4455-98BE-F2C5BA8978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1" name="Rectangle 30">
            <a:extLst>
              <a:ext uri="{FF2B5EF4-FFF2-40B4-BE49-F238E27FC236}">
                <a16:creationId xmlns:a16="http://schemas.microsoft.com/office/drawing/2014/main" id="{7E8D75FD-D4F9-4D11-B70D-82EFCB4CF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3" name="Straight Connector 3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5" name="Rectangle 34">
            <a:extLst>
              <a:ext uri="{FF2B5EF4-FFF2-40B4-BE49-F238E27FC236}">
                <a16:creationId xmlns:a16="http://schemas.microsoft.com/office/drawing/2014/main" id="{97D059AC-3470-4BA5-82E3-D1570297A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1FF3257-754A-44F7-A8AD-329DD46AB8B7}"/>
              </a:ext>
            </a:extLst>
          </p:cNvPr>
          <p:cNvSpPr>
            <a:spLocks noGrp="1"/>
          </p:cNvSpPr>
          <p:nvPr>
            <p:ph type="title"/>
          </p:nvPr>
        </p:nvSpPr>
        <p:spPr>
          <a:xfrm>
            <a:off x="5289754" y="639097"/>
            <a:ext cx="6253317" cy="3686015"/>
          </a:xfrm>
        </p:spPr>
        <p:txBody>
          <a:bodyPr vert="horz" lIns="91440" tIns="45720" rIns="91440" bIns="45720" rtlCol="0" anchor="b">
            <a:normAutofit fontScale="90000"/>
          </a:bodyPr>
          <a:lstStyle/>
          <a:p>
            <a:r>
              <a:rPr lang="en-US" dirty="0"/>
              <a:t>MHDO Prescription Drug Price Data Portal Demo</a:t>
            </a:r>
          </a:p>
        </p:txBody>
      </p:sp>
      <p:pic>
        <p:nvPicPr>
          <p:cNvPr id="7" name="Picture 6">
            <a:extLst>
              <a:ext uri="{FF2B5EF4-FFF2-40B4-BE49-F238E27FC236}">
                <a16:creationId xmlns:a16="http://schemas.microsoft.com/office/drawing/2014/main" id="{4179FC32-2831-4F1F-9407-B991B7281F15}"/>
              </a:ext>
            </a:extLst>
          </p:cNvPr>
          <p:cNvPicPr/>
          <p:nvPr/>
        </p:nvPicPr>
        <p:blipFill rotWithShape="1">
          <a:blip r:embed="rId3"/>
          <a:srcRect l="1676" t="17195" r="-3" b="-2"/>
          <a:stretch/>
        </p:blipFill>
        <p:spPr>
          <a:xfrm>
            <a:off x="639509" y="876302"/>
            <a:ext cx="4001315" cy="4212226"/>
          </a:xfrm>
          <a:prstGeom prst="rect">
            <a:avLst/>
          </a:prstGeom>
        </p:spPr>
      </p:pic>
      <p:cxnSp>
        <p:nvCxnSpPr>
          <p:cNvPr id="37" name="Straight Connector 36">
            <a:extLst>
              <a:ext uri="{FF2B5EF4-FFF2-40B4-BE49-F238E27FC236}">
                <a16:creationId xmlns:a16="http://schemas.microsoft.com/office/drawing/2014/main" id="{F075D09A-FF42-4BFF-AC74-BFB1C6A4E4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38">
            <a:extLst>
              <a:ext uri="{FF2B5EF4-FFF2-40B4-BE49-F238E27FC236}">
                <a16:creationId xmlns:a16="http://schemas.microsoft.com/office/drawing/2014/main" id="{FF10DB11-2231-4DE8-9179-3414D9F6C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7" name="Rectangle 40">
            <a:extLst>
              <a:ext uri="{FF2B5EF4-FFF2-40B4-BE49-F238E27FC236}">
                <a16:creationId xmlns:a16="http://schemas.microsoft.com/office/drawing/2014/main" id="{E691284A-2CC7-41DB-ADDC-4B9D104DDF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Footer Placeholder 1">
            <a:extLst>
              <a:ext uri="{FF2B5EF4-FFF2-40B4-BE49-F238E27FC236}">
                <a16:creationId xmlns:a16="http://schemas.microsoft.com/office/drawing/2014/main" id="{855C187D-3939-4F63-A741-8038A4EDFA3C}"/>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2E0F2D3C-848D-4836-ADE3-0CA79507BABF}"/>
              </a:ext>
            </a:extLst>
          </p:cNvPr>
          <p:cNvSpPr>
            <a:spLocks noGrp="1"/>
          </p:cNvSpPr>
          <p:nvPr>
            <p:ph type="sldNum" sz="quarter" idx="12"/>
          </p:nvPr>
        </p:nvSpPr>
        <p:spPr/>
        <p:txBody>
          <a:bodyPr/>
          <a:lstStyle/>
          <a:p>
            <a:fld id="{4FAB73BC-B049-4115-A692-8D63A059BFB8}" type="slidenum">
              <a:rPr lang="en-US" smtClean="0"/>
              <a:t>21</a:t>
            </a:fld>
            <a:endParaRPr lang="en-US" dirty="0"/>
          </a:p>
        </p:txBody>
      </p:sp>
    </p:spTree>
    <p:extLst>
      <p:ext uri="{BB962C8B-B14F-4D97-AF65-F5344CB8AC3E}">
        <p14:creationId xmlns:p14="http://schemas.microsoft.com/office/powerpoint/2010/main" val="3216793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487B456-169F-6459-8D33-57DC6D86AB3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00B68E-BCFB-5735-F843-CFC087670A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36D2CF-C689-1B8F-5923-4B93B8154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027319BE-EAB8-D8C0-2479-967497E0EAE4}"/>
              </a:ext>
            </a:extLst>
          </p:cNvPr>
          <p:cNvSpPr>
            <a:spLocks noGrp="1"/>
          </p:cNvSpPr>
          <p:nvPr>
            <p:ph type="title"/>
          </p:nvPr>
        </p:nvSpPr>
        <p:spPr>
          <a:xfrm>
            <a:off x="492370" y="605896"/>
            <a:ext cx="3084844" cy="5646208"/>
          </a:xfrm>
        </p:spPr>
        <p:txBody>
          <a:bodyPr anchor="ctr">
            <a:normAutofit/>
          </a:bodyPr>
          <a:lstStyle/>
          <a:p>
            <a:r>
              <a:rPr lang="en-US" sz="3200" dirty="0">
                <a:solidFill>
                  <a:srgbClr val="FFFFFF"/>
                </a:solidFill>
              </a:rPr>
              <a:t>Enforcement Provisions Ch. 570, Section 4(D)</a:t>
            </a:r>
          </a:p>
        </p:txBody>
      </p:sp>
      <p:sp>
        <p:nvSpPr>
          <p:cNvPr id="15" name="Rectangle 14">
            <a:extLst>
              <a:ext uri="{FF2B5EF4-FFF2-40B4-BE49-F238E27FC236}">
                <a16:creationId xmlns:a16="http://schemas.microsoft.com/office/drawing/2014/main" id="{5C620C71-AA2F-68FA-8EF7-0A3807C526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16A4D335-51D2-4B39-6808-9813A1F29632}"/>
              </a:ext>
            </a:extLst>
          </p:cNvPr>
          <p:cNvSpPr>
            <a:spLocks noGrp="1"/>
          </p:cNvSpPr>
          <p:nvPr>
            <p:ph idx="1"/>
          </p:nvPr>
        </p:nvSpPr>
        <p:spPr>
          <a:xfrm>
            <a:off x="4742016" y="605896"/>
            <a:ext cx="7349370" cy="5646208"/>
          </a:xfrm>
        </p:spPr>
        <p:txBody>
          <a:bodyPr anchor="ctr">
            <a:normAutofit/>
          </a:bodyPr>
          <a:lstStyle/>
          <a:p>
            <a:pPr marL="201168" lvl="1" indent="0">
              <a:buNone/>
            </a:pPr>
            <a:r>
              <a:rPr lang="en-US" b="1" dirty="0">
                <a:solidFill>
                  <a:schemeClr val="tx1"/>
                </a:solidFill>
              </a:rPr>
              <a:t>Enforcement. </a:t>
            </a:r>
            <a:r>
              <a:rPr lang="en-US" dirty="0">
                <a:solidFill>
                  <a:schemeClr val="tx1"/>
                </a:solidFill>
              </a:rPr>
              <a:t>The failure to file, report, or correct prescription drug price data sets when required in accordance with the provisions of this Chapter may be considered a civil violation under 22 M.R.S. § 8705-A and Code of Maine Rules 90-590, Chapter 100: </a:t>
            </a:r>
            <a:r>
              <a:rPr lang="en-US" i="1" dirty="0">
                <a:solidFill>
                  <a:schemeClr val="tx1"/>
                </a:solidFill>
              </a:rPr>
              <a:t>Enforcement Procedures.</a:t>
            </a:r>
          </a:p>
          <a:p>
            <a:pPr marL="201168" lvl="1" indent="0">
              <a:buNone/>
            </a:pPr>
            <a:endParaRPr lang="en-US" dirty="0"/>
          </a:p>
          <a:p>
            <a:pPr marL="201168" lvl="1" indent="0">
              <a:buNone/>
            </a:pPr>
            <a:endParaRPr lang="en-US" dirty="0"/>
          </a:p>
        </p:txBody>
      </p:sp>
      <p:sp>
        <p:nvSpPr>
          <p:cNvPr id="2" name="Footer Placeholder 1">
            <a:extLst>
              <a:ext uri="{FF2B5EF4-FFF2-40B4-BE49-F238E27FC236}">
                <a16:creationId xmlns:a16="http://schemas.microsoft.com/office/drawing/2014/main" id="{06A57045-94F2-199F-CB4F-2EDB33A6EA3C}"/>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7C40A6C1-34F7-0963-0D14-3CEE91E43FC4}"/>
              </a:ext>
            </a:extLst>
          </p:cNvPr>
          <p:cNvSpPr>
            <a:spLocks noGrp="1"/>
          </p:cNvSpPr>
          <p:nvPr>
            <p:ph type="sldNum" sz="quarter" idx="12"/>
          </p:nvPr>
        </p:nvSpPr>
        <p:spPr/>
        <p:txBody>
          <a:bodyPr/>
          <a:lstStyle/>
          <a:p>
            <a:fld id="{4CE482DC-2269-4F26-9D2A-7E44B1A4CD85}" type="slidenum">
              <a:rPr lang="en-US" smtClean="0"/>
              <a:pPr/>
              <a:t>22</a:t>
            </a:fld>
            <a:endParaRPr lang="en-US" dirty="0"/>
          </a:p>
        </p:txBody>
      </p:sp>
    </p:spTree>
    <p:extLst>
      <p:ext uri="{BB962C8B-B14F-4D97-AF65-F5344CB8AC3E}">
        <p14:creationId xmlns:p14="http://schemas.microsoft.com/office/powerpoint/2010/main" val="3693933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Resources</a:t>
            </a: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4742016" y="605896"/>
            <a:ext cx="7349370" cy="5646208"/>
          </a:xfrm>
        </p:spPr>
        <p:txBody>
          <a:bodyPr anchor="ctr">
            <a:normAutofit lnSpcReduction="10000"/>
          </a:bodyPr>
          <a:lstStyle/>
          <a:p>
            <a:r>
              <a:rPr lang="en-US" dirty="0"/>
              <a:t>MHDO website: </a:t>
            </a:r>
            <a:r>
              <a:rPr lang="en-US" dirty="0">
                <a:hlinkClick r:id="rId2"/>
              </a:rPr>
              <a:t>MHDO Home Page (maine.gov)</a:t>
            </a:r>
            <a:endParaRPr lang="en-US" dirty="0"/>
          </a:p>
          <a:p>
            <a:endParaRPr lang="en-US" dirty="0"/>
          </a:p>
          <a:p>
            <a:pPr lvl="1"/>
            <a:r>
              <a:rPr lang="en-US" dirty="0">
                <a:hlinkClick r:id="rId3"/>
              </a:rPr>
              <a:t>MHDO Rules and Statutes (maine.gov)</a:t>
            </a:r>
            <a:endParaRPr lang="en-US" dirty="0"/>
          </a:p>
          <a:p>
            <a:pPr marL="201168" lvl="1" indent="0">
              <a:buNone/>
            </a:pPr>
            <a:endParaRPr lang="en-US" dirty="0"/>
          </a:p>
          <a:p>
            <a:pPr lvl="1"/>
            <a:r>
              <a:rPr lang="en-US" dirty="0">
                <a:hlinkClick r:id="rId4"/>
              </a:rPr>
              <a:t>Trigger NDCs (maine.gov)</a:t>
            </a:r>
            <a:endParaRPr lang="en-US" dirty="0"/>
          </a:p>
          <a:p>
            <a:pPr lvl="1"/>
            <a:endParaRPr lang="en-US" dirty="0"/>
          </a:p>
          <a:p>
            <a:pPr lvl="1"/>
            <a:r>
              <a:rPr lang="en-US" dirty="0">
                <a:hlinkClick r:id="rId5"/>
              </a:rPr>
              <a:t>List of Drug Product Families (maine.gov)</a:t>
            </a:r>
            <a:endParaRPr lang="en-US" dirty="0"/>
          </a:p>
          <a:p>
            <a:pPr lvl="1"/>
            <a:endParaRPr lang="en-US" dirty="0"/>
          </a:p>
          <a:p>
            <a:pPr lvl="1"/>
            <a:r>
              <a:rPr lang="en-US" dirty="0">
                <a:hlinkClick r:id="rId6"/>
              </a:rPr>
              <a:t>Pricing Component Data (maine.gov)</a:t>
            </a:r>
            <a:endParaRPr lang="en-US" dirty="0"/>
          </a:p>
          <a:p>
            <a:pPr marL="201168" lvl="1" indent="0">
              <a:buNone/>
            </a:pPr>
            <a:endParaRPr lang="en-US" dirty="0"/>
          </a:p>
          <a:p>
            <a:pPr lvl="1"/>
            <a:r>
              <a:rPr lang="en-US" dirty="0">
                <a:hlinkClick r:id="rId7"/>
              </a:rPr>
              <a:t>MHDO Prescription Drug Price Portal - Log In (maine.gov)</a:t>
            </a:r>
            <a:endParaRPr lang="en-US" dirty="0"/>
          </a:p>
          <a:p>
            <a:pPr lvl="1"/>
            <a:endParaRPr lang="en-US" dirty="0"/>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23</a:t>
            </a:fld>
            <a:endParaRPr lang="en-US" dirty="0"/>
          </a:p>
        </p:txBody>
      </p:sp>
    </p:spTree>
    <p:extLst>
      <p:ext uri="{BB962C8B-B14F-4D97-AF65-F5344CB8AC3E}">
        <p14:creationId xmlns:p14="http://schemas.microsoft.com/office/powerpoint/2010/main" val="3021719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p:txBody>
          <a:bodyPr/>
          <a:lstStyle/>
          <a:p>
            <a:r>
              <a:rPr lang="en-US" dirty="0"/>
              <a:t>Technical Support</a:t>
            </a:r>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1097279" y="1803647"/>
            <a:ext cx="10328744" cy="4422224"/>
          </a:xfrm>
        </p:spPr>
        <p:txBody>
          <a:bodyPr>
            <a:normAutofit fontScale="25000" lnSpcReduction="20000"/>
          </a:bodyPr>
          <a:lstStyle/>
          <a:p>
            <a:pPr>
              <a:lnSpc>
                <a:spcPct val="120000"/>
              </a:lnSpc>
            </a:pPr>
            <a:r>
              <a:rPr lang="en-US" sz="7200" dirty="0"/>
              <a:t>The MHDO Help Desk is available for any technical/system issue you may encounter in the MHDO Prescription Drug Price Data Portal. Key information:</a:t>
            </a:r>
          </a:p>
          <a:p>
            <a:pPr lvl="2">
              <a:lnSpc>
                <a:spcPct val="120000"/>
              </a:lnSpc>
            </a:pPr>
            <a:r>
              <a:rPr lang="en-US" sz="6000" b="1" dirty="0"/>
              <a:t>Hours of Operation </a:t>
            </a:r>
            <a:r>
              <a:rPr lang="en-US" sz="6000" dirty="0"/>
              <a:t>(8 a.m. – 5 p.m. ET, Monday – Friday). </a:t>
            </a:r>
          </a:p>
          <a:p>
            <a:pPr lvl="2">
              <a:lnSpc>
                <a:spcPct val="120000"/>
              </a:lnSpc>
            </a:pPr>
            <a:r>
              <a:rPr lang="en-US" sz="6000" b="1" dirty="0"/>
              <a:t>Toll-free Phone</a:t>
            </a:r>
            <a:r>
              <a:rPr lang="en-US" sz="6000" dirty="0"/>
              <a:t>: (866) 451-5876</a:t>
            </a:r>
          </a:p>
          <a:p>
            <a:pPr lvl="2">
              <a:lnSpc>
                <a:spcPct val="120000"/>
              </a:lnSpc>
            </a:pPr>
            <a:r>
              <a:rPr lang="en-US" sz="6000" b="1" dirty="0"/>
              <a:t>Email:</a:t>
            </a:r>
            <a:r>
              <a:rPr lang="en-US" sz="6000" dirty="0"/>
              <a:t> </a:t>
            </a:r>
            <a:r>
              <a:rPr lang="en-US" sz="6000" u="sng" dirty="0">
                <a:hlinkClick r:id="rId2"/>
              </a:rPr>
              <a:t>mhdohelp@hsri.org</a:t>
            </a:r>
            <a:endParaRPr lang="en-US" sz="6000" u="sng" dirty="0"/>
          </a:p>
          <a:p>
            <a:pPr marL="384048" lvl="2" indent="0">
              <a:lnSpc>
                <a:spcPct val="120000"/>
              </a:lnSpc>
              <a:buNone/>
            </a:pPr>
            <a:r>
              <a:rPr lang="en-US" sz="6200" dirty="0"/>
              <a:t>You will receive a call back from the Help Desk or an e-mail follow-up within two hours of the request. Please include the </a:t>
            </a:r>
            <a:r>
              <a:rPr lang="en-US" sz="6400" dirty="0"/>
              <a:t>organization name and U.S. Tax ID associated with the issue </a:t>
            </a:r>
            <a:r>
              <a:rPr lang="en-US" sz="6200" dirty="0"/>
              <a:t>or request in all communications with the Help Desk.</a:t>
            </a:r>
          </a:p>
          <a:p>
            <a:pPr>
              <a:lnSpc>
                <a:spcPct val="120000"/>
              </a:lnSpc>
            </a:pPr>
            <a:r>
              <a:rPr lang="en-US" sz="6400" b="1" i="1" cap="small" dirty="0"/>
              <a:t>Compliance and Assessments:  </a:t>
            </a:r>
            <a:r>
              <a:rPr lang="en-US" sz="6400" dirty="0"/>
              <a:t>Questions related to requirements for registration and data submissions, extension requests, and assessments should be directed to:</a:t>
            </a:r>
          </a:p>
          <a:p>
            <a:pPr>
              <a:lnSpc>
                <a:spcPct val="120000"/>
              </a:lnSpc>
              <a:spcBef>
                <a:spcPts val="0"/>
              </a:spcBef>
              <a:spcAft>
                <a:spcPts val="0"/>
              </a:spcAft>
            </a:pPr>
            <a:r>
              <a:rPr lang="en-US" sz="6400" b="1" dirty="0"/>
              <a:t>Philippe Bonneau, Ph.D.</a:t>
            </a:r>
          </a:p>
          <a:p>
            <a:pPr>
              <a:lnSpc>
                <a:spcPct val="120000"/>
              </a:lnSpc>
              <a:spcBef>
                <a:spcPts val="0"/>
              </a:spcBef>
              <a:spcAft>
                <a:spcPts val="0"/>
              </a:spcAft>
            </a:pPr>
            <a:r>
              <a:rPr lang="en-US" sz="6400" dirty="0"/>
              <a:t>Compliance Officer</a:t>
            </a:r>
          </a:p>
          <a:p>
            <a:pPr>
              <a:lnSpc>
                <a:spcPct val="120000"/>
              </a:lnSpc>
              <a:spcBef>
                <a:spcPts val="0"/>
              </a:spcBef>
              <a:spcAft>
                <a:spcPts val="0"/>
              </a:spcAft>
            </a:pPr>
            <a:r>
              <a:rPr lang="en-US" sz="6400" dirty="0"/>
              <a:t>Maine Health Data Organization</a:t>
            </a:r>
          </a:p>
          <a:p>
            <a:pPr>
              <a:lnSpc>
                <a:spcPct val="120000"/>
              </a:lnSpc>
              <a:spcBef>
                <a:spcPts val="0"/>
              </a:spcBef>
              <a:spcAft>
                <a:spcPts val="0"/>
              </a:spcAft>
            </a:pPr>
            <a:r>
              <a:rPr lang="en-US" sz="6400" dirty="0"/>
              <a:t>151 Capitol Street, 102 SHS</a:t>
            </a:r>
          </a:p>
          <a:p>
            <a:pPr>
              <a:lnSpc>
                <a:spcPct val="120000"/>
              </a:lnSpc>
              <a:spcBef>
                <a:spcPts val="0"/>
              </a:spcBef>
              <a:spcAft>
                <a:spcPts val="0"/>
              </a:spcAft>
            </a:pPr>
            <a:r>
              <a:rPr lang="en-US" sz="6400" dirty="0"/>
              <a:t>Augusta, ME 04333-0102</a:t>
            </a:r>
          </a:p>
          <a:p>
            <a:pPr>
              <a:lnSpc>
                <a:spcPct val="120000"/>
              </a:lnSpc>
              <a:spcBef>
                <a:spcPts val="0"/>
              </a:spcBef>
              <a:spcAft>
                <a:spcPts val="0"/>
              </a:spcAft>
            </a:pPr>
            <a:r>
              <a:rPr lang="en-US" sz="6400" u="sng" dirty="0">
                <a:hlinkClick r:id="rId3"/>
              </a:rPr>
              <a:t>philippe.bonneau@maine.gov</a:t>
            </a:r>
            <a:r>
              <a:rPr lang="en-US" sz="6400" dirty="0"/>
              <a:t> </a:t>
            </a:r>
          </a:p>
          <a:p>
            <a:pPr lvl="1"/>
            <a:endParaRPr lang="en-US" dirty="0"/>
          </a:p>
          <a:p>
            <a:pPr lvl="1"/>
            <a:endParaRPr lang="en-US" dirty="0"/>
          </a:p>
        </p:txBody>
      </p:sp>
      <p:sp>
        <p:nvSpPr>
          <p:cNvPr id="2" name="Footer Placeholder 1">
            <a:extLst>
              <a:ext uri="{FF2B5EF4-FFF2-40B4-BE49-F238E27FC236}">
                <a16:creationId xmlns:a16="http://schemas.microsoft.com/office/drawing/2014/main" id="{7218261B-D770-4530-9C18-F228FE7B7CCD}"/>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3AF18D2C-D276-44FF-B1AB-9E3061F5F1D3}"/>
              </a:ext>
            </a:extLst>
          </p:cNvPr>
          <p:cNvSpPr>
            <a:spLocks noGrp="1"/>
          </p:cNvSpPr>
          <p:nvPr>
            <p:ph type="sldNum" sz="quarter" idx="12"/>
          </p:nvPr>
        </p:nvSpPr>
        <p:spPr/>
        <p:txBody>
          <a:bodyPr/>
          <a:lstStyle/>
          <a:p>
            <a:fld id="{4CE482DC-2269-4F26-9D2A-7E44B1A4CD85}" type="slidenum">
              <a:rPr lang="en-US" sz="1400" smtClean="0"/>
              <a:pPr/>
              <a:t>24</a:t>
            </a:fld>
            <a:endParaRPr lang="en-US" sz="1400" dirty="0"/>
          </a:p>
        </p:txBody>
      </p:sp>
    </p:spTree>
    <p:extLst>
      <p:ext uri="{BB962C8B-B14F-4D97-AF65-F5344CB8AC3E}">
        <p14:creationId xmlns:p14="http://schemas.microsoft.com/office/powerpoint/2010/main" val="2562782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15759E-17D1-4483-99C0-6C16A76DFF2A}"/>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Questions</a:t>
            </a:r>
          </a:p>
        </p:txBody>
      </p:sp>
      <p:sp>
        <p:nvSpPr>
          <p:cNvPr id="15" name="Rectangle 14">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Content Placeholder 2">
            <a:extLst>
              <a:ext uri="{FF2B5EF4-FFF2-40B4-BE49-F238E27FC236}">
                <a16:creationId xmlns:a16="http://schemas.microsoft.com/office/drawing/2014/main" id="{CCFD768B-A0BD-4D38-ADDA-BA4C12835572}"/>
              </a:ext>
            </a:extLst>
          </p:cNvPr>
          <p:cNvGraphicFramePr>
            <a:graphicFrameLocks noGrp="1"/>
          </p:cNvGraphicFramePr>
          <p:nvPr>
            <p:ph idx="1"/>
            <p:extLst>
              <p:ext uri="{D42A27DB-BD31-4B8C-83A1-F6EECF244321}">
                <p14:modId xmlns:p14="http://schemas.microsoft.com/office/powerpoint/2010/main" val="366920174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90D62790-FFA6-4BE2-B9B3-8EB2DFA45BDA}"/>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a:ln>
                  <a:noFill/>
                </a:ln>
                <a:solidFill>
                  <a:srgbClr val="FFFFFF"/>
                </a:solidFill>
                <a:effectLst/>
                <a:uLnTx/>
                <a:uFillTx/>
                <a:latin typeface="Calibri" panose="020F0502020204030204"/>
                <a:ea typeface="+mn-ea"/>
                <a:cs typeface="+mn-cs"/>
              </a:rPr>
              <a:t>State of Maine</a:t>
            </a:r>
            <a:endParaRPr kumimoji="0" lang="en-US"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1071DB38-422F-4928-A575-362E1175EE1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E482DC-2269-4F26-9D2A-7E44B1A4CD85}" type="slidenum">
              <a:rPr kumimoji="0" lang="en-US" sz="22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22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9446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1187365" y="1952509"/>
            <a:ext cx="9214338" cy="4231709"/>
          </a:xfrm>
        </p:spPr>
        <p:txBody>
          <a:bodyPr numCol="1">
            <a:noAutofit/>
          </a:bodyPr>
          <a:lstStyle/>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Welcome &amp; Review of Agenda</a:t>
            </a: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Review Maine Health Data Organization’s (MHDO) Mandate</a:t>
            </a: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Review Requirements in 90-590 Chapter 570, </a:t>
            </a:r>
            <a:r>
              <a:rPr lang="en-US" sz="2400" i="1" dirty="0">
                <a:solidFill>
                  <a:schemeClr val="tx1"/>
                </a:solidFill>
              </a:rPr>
              <a:t>Uniform Reporting System for Prescription Drug Price Data Sets</a:t>
            </a:r>
            <a:endParaRPr lang="en-US" i="1" dirty="0">
              <a:solidFill>
                <a:schemeClr val="tx1"/>
              </a:solidFill>
            </a:endParaRP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Review Timeline Associated with Requirements in Chapter 570</a:t>
            </a: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Demo of MHDO’s Prescription Drug Pricing Portal </a:t>
            </a: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Review Resources </a:t>
            </a:r>
          </a:p>
          <a:p>
            <a:pPr marL="342900" lvl="1" indent="-342900" defTabSz="457200">
              <a:lnSpc>
                <a:spcPct val="110000"/>
              </a:lnSpc>
              <a:spcBef>
                <a:spcPts val="1200"/>
              </a:spcBef>
              <a:spcAft>
                <a:spcPts val="200"/>
              </a:spcAft>
              <a:buSzPct val="100000"/>
              <a:buFont typeface="Arial" panose="020B0604020202020204" pitchFamily="34" charset="0"/>
              <a:buChar char="•"/>
            </a:pPr>
            <a:r>
              <a:rPr lang="en-US" dirty="0">
                <a:solidFill>
                  <a:schemeClr val="tx1"/>
                </a:solidFill>
              </a:rPr>
              <a:t>Questions</a:t>
            </a:r>
            <a:br>
              <a:rPr lang="en-US" sz="2600" dirty="0">
                <a:solidFill>
                  <a:schemeClr val="tx1">
                    <a:lumMod val="75000"/>
                    <a:lumOff val="25000"/>
                  </a:schemeClr>
                </a:solidFill>
              </a:rPr>
            </a:br>
            <a:endParaRPr lang="en-US" sz="2300" dirty="0">
              <a:solidFill>
                <a:schemeClr val="tx1">
                  <a:lumMod val="50000"/>
                  <a:lumOff val="50000"/>
                </a:schemeClr>
              </a:solidFill>
            </a:endParaRPr>
          </a:p>
        </p:txBody>
      </p:sp>
      <p:pic>
        <p:nvPicPr>
          <p:cNvPr id="10" name="Picture 9"/>
          <p:cNvPicPr>
            <a:picLocks noChangeAspect="1"/>
          </p:cNvPicPr>
          <p:nvPr/>
        </p:nvPicPr>
        <p:blipFill rotWithShape="1">
          <a:blip r:embed="rId3">
            <a:duotone>
              <a:prstClr val="black"/>
              <a:schemeClr val="accent5">
                <a:tint val="45000"/>
                <a:satMod val="400000"/>
              </a:schemeClr>
            </a:duotone>
          </a:blip>
          <a:srcRect l="25694" r="65601"/>
          <a:stretch/>
        </p:blipFill>
        <p:spPr>
          <a:xfrm>
            <a:off x="10044472" y="664071"/>
            <a:ext cx="1237707" cy="1073289"/>
          </a:xfrm>
          <a:prstGeom prst="rect">
            <a:avLst/>
          </a:prstGeom>
        </p:spPr>
      </p:pic>
      <p:sp>
        <p:nvSpPr>
          <p:cNvPr id="5" name="Footer Placeholder 4">
            <a:extLst>
              <a:ext uri="{FF2B5EF4-FFF2-40B4-BE49-F238E27FC236}">
                <a16:creationId xmlns:a16="http://schemas.microsoft.com/office/drawing/2014/main" id="{72141D07-0D7A-4F92-89C1-608145E5E578}"/>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E565BACD-4962-4308-ACFF-D061AC839F36}"/>
              </a:ext>
            </a:extLst>
          </p:cNvPr>
          <p:cNvSpPr>
            <a:spLocks noGrp="1"/>
          </p:cNvSpPr>
          <p:nvPr>
            <p:ph type="sldNum" sz="quarter" idx="12"/>
          </p:nvPr>
        </p:nvSpPr>
        <p:spPr/>
        <p:txBody>
          <a:bodyPr/>
          <a:lstStyle/>
          <a:p>
            <a:fld id="{4CE482DC-2269-4F26-9D2A-7E44B1A4CD85}" type="slidenum">
              <a:rPr lang="en-US" sz="1600" smtClean="0"/>
              <a:pPr/>
              <a:t>3</a:t>
            </a:fld>
            <a:endParaRPr lang="en-US" sz="1600" dirty="0"/>
          </a:p>
        </p:txBody>
      </p:sp>
    </p:spTree>
    <p:extLst>
      <p:ext uri="{BB962C8B-B14F-4D97-AF65-F5344CB8AC3E}">
        <p14:creationId xmlns:p14="http://schemas.microsoft.com/office/powerpoint/2010/main" val="2542654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E893A1-25F2-473E-B846-A4596683E3DD}"/>
              </a:ext>
            </a:extLst>
          </p:cNvPr>
          <p:cNvSpPr>
            <a:spLocks noGrp="1"/>
          </p:cNvSpPr>
          <p:nvPr>
            <p:ph idx="1"/>
          </p:nvPr>
        </p:nvSpPr>
        <p:spPr/>
        <p:txBody>
          <a:bodyPr>
            <a:normAutofit/>
          </a:bodyPr>
          <a:lstStyle/>
          <a:p>
            <a:r>
              <a:rPr lang="en-US" sz="2800" dirty="0"/>
              <a:t>The Maine Health Data Organization (MHDO) is required by Public Law 2019, Chapter 470, to collect pricing component data from prescription drug manufacturers, wholesale drug distributors and pharmacy benefit managers (reporting entities).</a:t>
            </a:r>
          </a:p>
          <a:p>
            <a:pPr marL="0" indent="0">
              <a:buNone/>
            </a:pPr>
            <a:r>
              <a:rPr lang="en-US" sz="1600" dirty="0"/>
              <a:t>§8731. 4.  “Pricing component data" means data unique to each manufacturer, wholesale drug distributor or pharmacy benefits manager subject to this subchapter that evidences the cost to each manufacturer, wholesale drug distributor or pharmacy benefits manager to make a prescription drug available to consumers and the payments received by each manufacturer, wholesale drug distributor or pharmacy benefits manager to make a prescription drug available to consumers, taking into account any price concessions, and that is measured uniformly among the entities, as determined by rules adopted by the organization pursuant to section 8737.</a:t>
            </a:r>
          </a:p>
        </p:txBody>
      </p:sp>
      <p:pic>
        <p:nvPicPr>
          <p:cNvPr id="6" name="Picture 5">
            <a:extLst>
              <a:ext uri="{FF2B5EF4-FFF2-40B4-BE49-F238E27FC236}">
                <a16:creationId xmlns:a16="http://schemas.microsoft.com/office/drawing/2014/main" id="{B5DA4A56-19E0-49D5-A6CB-DBC64123DB11}"/>
              </a:ext>
            </a:extLst>
          </p:cNvPr>
          <p:cNvPicPr>
            <a:picLocks noChangeAspect="1"/>
          </p:cNvPicPr>
          <p:nvPr/>
        </p:nvPicPr>
        <p:blipFill rotWithShape="1">
          <a:blip r:embed="rId3"/>
          <a:srcRect l="3887" t="17064" r="3600" b="11576"/>
          <a:stretch/>
        </p:blipFill>
        <p:spPr>
          <a:xfrm>
            <a:off x="1196308" y="455341"/>
            <a:ext cx="3801980" cy="1067131"/>
          </a:xfrm>
          <a:prstGeom prst="rect">
            <a:avLst/>
          </a:prstGeom>
        </p:spPr>
      </p:pic>
      <p:sp>
        <p:nvSpPr>
          <p:cNvPr id="2" name="Footer Placeholder 1">
            <a:extLst>
              <a:ext uri="{FF2B5EF4-FFF2-40B4-BE49-F238E27FC236}">
                <a16:creationId xmlns:a16="http://schemas.microsoft.com/office/drawing/2014/main" id="{076C3D1E-CBCD-49C5-A663-079BA563CFA5}"/>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345D48D0-45C9-4DCF-A98C-9931495B9FF6}"/>
              </a:ext>
            </a:extLst>
          </p:cNvPr>
          <p:cNvSpPr>
            <a:spLocks noGrp="1"/>
          </p:cNvSpPr>
          <p:nvPr>
            <p:ph type="sldNum" sz="quarter" idx="12"/>
          </p:nvPr>
        </p:nvSpPr>
        <p:spPr/>
        <p:txBody>
          <a:bodyPr/>
          <a:lstStyle/>
          <a:p>
            <a:fld id="{4CE482DC-2269-4F26-9D2A-7E44B1A4CD85}" type="slidenum">
              <a:rPr lang="en-US" sz="1600" smtClean="0"/>
              <a:pPr/>
              <a:t>4</a:t>
            </a:fld>
            <a:endParaRPr lang="en-US" sz="1600" dirty="0"/>
          </a:p>
        </p:txBody>
      </p:sp>
    </p:spTree>
    <p:extLst>
      <p:ext uri="{BB962C8B-B14F-4D97-AF65-F5344CB8AC3E}">
        <p14:creationId xmlns:p14="http://schemas.microsoft.com/office/powerpoint/2010/main" val="1843743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01F02-1FDC-F4C4-0553-EDD9EB39E7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95FDA7-11DB-2A87-E106-A64C7C9BF04C}"/>
              </a:ext>
            </a:extLst>
          </p:cNvPr>
          <p:cNvSpPr>
            <a:spLocks noGrp="1"/>
          </p:cNvSpPr>
          <p:nvPr>
            <p:ph idx="1"/>
          </p:nvPr>
        </p:nvSpPr>
        <p:spPr/>
        <p:txBody>
          <a:bodyPr>
            <a:normAutofit/>
          </a:bodyPr>
          <a:lstStyle/>
          <a:p>
            <a:r>
              <a:rPr lang="en-US" sz="2800" dirty="0"/>
              <a:t>90-590 CMR Chapter 570:</a:t>
            </a:r>
            <a:r>
              <a:rPr lang="en-US" sz="2800" b="1" dirty="0"/>
              <a:t> </a:t>
            </a:r>
            <a:r>
              <a:rPr lang="en-US" sz="2800" i="1" dirty="0"/>
              <a:t>Uniform Reporting System for Prescription Drug Price Data Sets, is the MHDO rule that</a:t>
            </a:r>
            <a:r>
              <a:rPr lang="en-US" sz="2800" dirty="0"/>
              <a:t> contains the provisions for filing pricing component data and includes:</a:t>
            </a:r>
          </a:p>
          <a:p>
            <a:pPr lvl="1"/>
            <a:r>
              <a:rPr lang="en-US" dirty="0"/>
              <a:t>Identification of the organizations required to register and report; </a:t>
            </a:r>
          </a:p>
          <a:p>
            <a:pPr lvl="1"/>
            <a:r>
              <a:rPr lang="en-US" dirty="0"/>
              <a:t>Establishment of requirements for the content, format, method, and time frame for filing prescription drug price data; </a:t>
            </a:r>
          </a:p>
          <a:p>
            <a:pPr lvl="1"/>
            <a:r>
              <a:rPr lang="en-US" dirty="0"/>
              <a:t>Establishment of standards for the data reported; and </a:t>
            </a:r>
          </a:p>
          <a:p>
            <a:pPr lvl="1"/>
            <a:r>
              <a:rPr lang="en-US" dirty="0"/>
              <a:t>Compliance provisions.</a:t>
            </a:r>
          </a:p>
          <a:p>
            <a:endParaRPr lang="en-US" sz="2800" dirty="0"/>
          </a:p>
        </p:txBody>
      </p:sp>
      <p:pic>
        <p:nvPicPr>
          <p:cNvPr id="6" name="Picture 5">
            <a:extLst>
              <a:ext uri="{FF2B5EF4-FFF2-40B4-BE49-F238E27FC236}">
                <a16:creationId xmlns:a16="http://schemas.microsoft.com/office/drawing/2014/main" id="{0C6DA5A1-985F-C304-AA81-BC0B4CB8E287}"/>
              </a:ext>
            </a:extLst>
          </p:cNvPr>
          <p:cNvPicPr>
            <a:picLocks noChangeAspect="1"/>
          </p:cNvPicPr>
          <p:nvPr/>
        </p:nvPicPr>
        <p:blipFill rotWithShape="1">
          <a:blip r:embed="rId3"/>
          <a:srcRect l="3887" t="17064" r="3600" b="11576"/>
          <a:stretch/>
        </p:blipFill>
        <p:spPr>
          <a:xfrm>
            <a:off x="1196308" y="455341"/>
            <a:ext cx="3801980" cy="1067131"/>
          </a:xfrm>
          <a:prstGeom prst="rect">
            <a:avLst/>
          </a:prstGeom>
        </p:spPr>
      </p:pic>
      <p:sp>
        <p:nvSpPr>
          <p:cNvPr id="2" name="Footer Placeholder 1">
            <a:extLst>
              <a:ext uri="{FF2B5EF4-FFF2-40B4-BE49-F238E27FC236}">
                <a16:creationId xmlns:a16="http://schemas.microsoft.com/office/drawing/2014/main" id="{191582BA-E5BC-708C-2ED1-5D4A6CF1F53C}"/>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49298FE5-16BD-0434-7446-1E1E0787C698}"/>
              </a:ext>
            </a:extLst>
          </p:cNvPr>
          <p:cNvSpPr>
            <a:spLocks noGrp="1"/>
          </p:cNvSpPr>
          <p:nvPr>
            <p:ph type="sldNum" sz="quarter" idx="12"/>
          </p:nvPr>
        </p:nvSpPr>
        <p:spPr/>
        <p:txBody>
          <a:bodyPr/>
          <a:lstStyle/>
          <a:p>
            <a:fld id="{4CE482DC-2269-4F26-9D2A-7E44B1A4CD85}" type="slidenum">
              <a:rPr lang="en-US" sz="1600" smtClean="0"/>
              <a:pPr/>
              <a:t>5</a:t>
            </a:fld>
            <a:endParaRPr lang="en-US" sz="1600" dirty="0"/>
          </a:p>
        </p:txBody>
      </p:sp>
    </p:spTree>
    <p:extLst>
      <p:ext uri="{BB962C8B-B14F-4D97-AF65-F5344CB8AC3E}">
        <p14:creationId xmlns:p14="http://schemas.microsoft.com/office/powerpoint/2010/main" val="333535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8D627DD2-5FCD-41D0-955C-1BC66DF425B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Confidentiality Provision in Chapter 570</a:t>
            </a:r>
            <a:endParaRPr lang="en-US" sz="2400" dirty="0">
              <a:solidFill>
                <a:srgbClr val="FFFFFF"/>
              </a:solidFill>
            </a:endParaRPr>
          </a:p>
        </p:txBody>
      </p:sp>
      <p:sp>
        <p:nvSpPr>
          <p:cNvPr id="15" name="Rectangle 14">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DFA994C0-3F3A-444A-A13C-5B1176FFB88B}"/>
              </a:ext>
            </a:extLst>
          </p:cNvPr>
          <p:cNvSpPr>
            <a:spLocks noGrp="1"/>
          </p:cNvSpPr>
          <p:nvPr>
            <p:ph idx="1"/>
          </p:nvPr>
        </p:nvSpPr>
        <p:spPr>
          <a:xfrm>
            <a:off x="4742016" y="605896"/>
            <a:ext cx="7349370" cy="5646208"/>
          </a:xfrm>
        </p:spPr>
        <p:txBody>
          <a:bodyPr anchor="ctr">
            <a:normAutofit fontScale="32500" lnSpcReduction="20000"/>
          </a:bodyPr>
          <a:lstStyle/>
          <a:p>
            <a:pPr marL="0" lvl="1" indent="0">
              <a:lnSpc>
                <a:spcPct val="100000"/>
              </a:lnSpc>
              <a:spcBef>
                <a:spcPts val="1200"/>
              </a:spcBef>
              <a:spcAft>
                <a:spcPts val="200"/>
              </a:spcAft>
              <a:buSzPct val="100000"/>
              <a:buNone/>
            </a:pPr>
            <a:r>
              <a:rPr lang="en-US" sz="4900" b="1" dirty="0">
                <a:solidFill>
                  <a:schemeClr val="tx1"/>
                </a:solidFill>
              </a:rPr>
              <a:t>Section 6. Confidentiality</a:t>
            </a:r>
          </a:p>
          <a:p>
            <a:pPr marL="0" lvl="1" indent="0">
              <a:lnSpc>
                <a:spcPct val="100000"/>
              </a:lnSpc>
              <a:spcBef>
                <a:spcPts val="1200"/>
              </a:spcBef>
              <a:spcAft>
                <a:spcPts val="200"/>
              </a:spcAft>
              <a:buSzPct val="100000"/>
              <a:buNone/>
            </a:pPr>
            <a:r>
              <a:rPr lang="en-US" sz="4900" dirty="0">
                <a:solidFill>
                  <a:schemeClr val="tx1"/>
                </a:solidFill>
              </a:rPr>
              <a:t>Information provided to the MHDO as required by Chapter 570  by a manufacturer, wholesale drug distributor or pharmacy benefits manager is confidential and not a public record under Title 1, chapter 13, except that the MHDO may share information: </a:t>
            </a:r>
          </a:p>
          <a:p>
            <a:pPr marL="91440" lvl="1" indent="-91440">
              <a:lnSpc>
                <a:spcPct val="100000"/>
              </a:lnSpc>
              <a:spcBef>
                <a:spcPts val="1200"/>
              </a:spcBef>
              <a:spcAft>
                <a:spcPts val="200"/>
              </a:spcAft>
              <a:buSzPct val="100000"/>
              <a:buFont typeface="Calibri" panose="020F0502020204030204" pitchFamily="34" charset="0"/>
              <a:buChar char=" "/>
            </a:pPr>
            <a:r>
              <a:rPr lang="en-US" sz="4900" dirty="0">
                <a:solidFill>
                  <a:schemeClr val="tx1"/>
                </a:solidFill>
              </a:rPr>
              <a:t>A. Bureau of Insurance. With the Department of Professional and Financial Regulation, Bureau of Insurance, to the extent necessary for the bureau to enforce the provisions of Title 24-A, as long as prior notice is provided to reporting entities that information will be shared, and any information shared is kept confidential; </a:t>
            </a:r>
          </a:p>
          <a:p>
            <a:pPr marL="91440" lvl="1" indent="-91440">
              <a:lnSpc>
                <a:spcPct val="100000"/>
              </a:lnSpc>
              <a:spcBef>
                <a:spcPts val="1200"/>
              </a:spcBef>
              <a:spcAft>
                <a:spcPts val="200"/>
              </a:spcAft>
              <a:buSzPct val="100000"/>
              <a:buFont typeface="Calibri" panose="020F0502020204030204" pitchFamily="34" charset="0"/>
              <a:buChar char=" "/>
            </a:pPr>
            <a:r>
              <a:rPr lang="en-US" sz="4900" dirty="0">
                <a:solidFill>
                  <a:schemeClr val="tx1"/>
                </a:solidFill>
              </a:rPr>
              <a:t>B. Aggregate. In the aggregate, as long as it is not released in a manner that allows the determination of individual prescription drug pricing contract terms covering a manufacturer, wholesale drug distributor or pharmacy benefits manager; and </a:t>
            </a:r>
          </a:p>
          <a:p>
            <a:pPr marL="91440" lvl="1" indent="-91440">
              <a:lnSpc>
                <a:spcPct val="100000"/>
              </a:lnSpc>
              <a:spcBef>
                <a:spcPts val="1200"/>
              </a:spcBef>
              <a:spcAft>
                <a:spcPts val="200"/>
              </a:spcAft>
              <a:buSzPct val="100000"/>
              <a:buFont typeface="Calibri" panose="020F0502020204030204" pitchFamily="34" charset="0"/>
              <a:buChar char=" "/>
            </a:pPr>
            <a:r>
              <a:rPr lang="en-US" sz="4900" dirty="0">
                <a:solidFill>
                  <a:schemeClr val="tx1"/>
                </a:solidFill>
              </a:rPr>
              <a:t>C. Publicly Available. That is available, for purchase or otherwise, to the public</a:t>
            </a:r>
            <a:endParaRPr lang="en-US" sz="4900" dirty="0">
              <a:solidFill>
                <a:schemeClr val="tx1"/>
              </a:solidFill>
              <a:latin typeface="Calibri" panose="020F0502020204030204" pitchFamily="34" charset="0"/>
              <a:ea typeface="Aptos" panose="020B0004020202020204" pitchFamily="34" charset="0"/>
            </a:endParaRPr>
          </a:p>
          <a:p>
            <a:pPr marL="91440" lvl="1" indent="-91440">
              <a:lnSpc>
                <a:spcPct val="100000"/>
              </a:lnSpc>
              <a:spcBef>
                <a:spcPts val="1200"/>
              </a:spcBef>
              <a:spcAft>
                <a:spcPts val="200"/>
              </a:spcAft>
              <a:buSzPct val="100000"/>
              <a:buFont typeface="Calibri" panose="020F0502020204030204" pitchFamily="34" charset="0"/>
              <a:buChar char=" "/>
            </a:pPr>
            <a:endParaRPr lang="en-US" sz="4900" dirty="0">
              <a:solidFill>
                <a:schemeClr val="tx1"/>
              </a:solidFill>
              <a:latin typeface="Calibri" panose="020F0502020204030204" pitchFamily="34" charset="0"/>
              <a:ea typeface="Aptos" panose="020B0004020202020204" pitchFamily="34" charset="0"/>
            </a:endParaRPr>
          </a:p>
          <a:p>
            <a:pPr marL="91440" lvl="1" indent="-91440">
              <a:lnSpc>
                <a:spcPct val="100000"/>
              </a:lnSpc>
              <a:spcBef>
                <a:spcPts val="1200"/>
              </a:spcBef>
              <a:spcAft>
                <a:spcPts val="200"/>
              </a:spcAft>
              <a:buSzPct val="100000"/>
              <a:buFont typeface="Calibri" panose="020F0502020204030204" pitchFamily="34" charset="0"/>
              <a:buChar char=" "/>
            </a:pPr>
            <a:endParaRPr lang="en-US" dirty="0">
              <a:solidFill>
                <a:schemeClr val="tx1"/>
              </a:solidFill>
              <a:latin typeface="Calibri" panose="020F0502020204030204" pitchFamily="34" charset="0"/>
              <a:ea typeface="Aptos" panose="020B0004020202020204" pitchFamily="34" charset="0"/>
            </a:endParaRPr>
          </a:p>
          <a:p>
            <a:pPr marL="0" lvl="1" indent="0">
              <a:lnSpc>
                <a:spcPct val="100000"/>
              </a:lnSpc>
              <a:spcBef>
                <a:spcPts val="1200"/>
              </a:spcBef>
              <a:spcAft>
                <a:spcPts val="200"/>
              </a:spcAft>
              <a:buSzPct val="100000"/>
              <a:buNone/>
            </a:pPr>
            <a:r>
              <a:rPr lang="en-US" sz="4300" dirty="0">
                <a:solidFill>
                  <a:schemeClr val="tx1"/>
                </a:solidFill>
                <a:latin typeface="Calibri" panose="020F0502020204030204" pitchFamily="34" charset="0"/>
                <a:ea typeface="Aptos" panose="020B0004020202020204" pitchFamily="34" charset="0"/>
              </a:rPr>
              <a:t>N</a:t>
            </a:r>
            <a:r>
              <a:rPr lang="en-US" sz="4300" b="1" dirty="0">
                <a:solidFill>
                  <a:schemeClr val="tx1"/>
                </a:solidFill>
                <a:latin typeface="Calibri" panose="020F0502020204030204" pitchFamily="34" charset="0"/>
                <a:ea typeface="Aptos" panose="020B0004020202020204" pitchFamily="34" charset="0"/>
              </a:rPr>
              <a:t>OTE: Data submissions through the MHDO portal are secure; data submissions through e-mail are not.  Never send completed templates via e-mail.</a:t>
            </a:r>
            <a:endParaRPr lang="en-US" sz="4300" b="1" dirty="0">
              <a:solidFill>
                <a:schemeClr val="tx1"/>
              </a:solidFill>
              <a:effectLst/>
              <a:latin typeface="Calibri" panose="020F0502020204030204" pitchFamily="34" charset="0"/>
              <a:ea typeface="Aptos" panose="020B0004020202020204" pitchFamily="34" charset="0"/>
            </a:endParaRPr>
          </a:p>
          <a:p>
            <a:pPr marL="91440" lvl="1" indent="-91440">
              <a:lnSpc>
                <a:spcPct val="100000"/>
              </a:lnSpc>
              <a:spcBef>
                <a:spcPts val="1200"/>
              </a:spcBef>
              <a:spcAft>
                <a:spcPts val="200"/>
              </a:spcAft>
              <a:buSzPct val="100000"/>
              <a:buFont typeface="Calibri" panose="020F0502020204030204" pitchFamily="34" charset="0"/>
              <a:buChar char=" "/>
            </a:pPr>
            <a:endParaRPr lang="en-US" sz="1800" dirty="0">
              <a:solidFill>
                <a:schemeClr val="tx1">
                  <a:lumMod val="75000"/>
                  <a:lumOff val="25000"/>
                </a:schemeClr>
              </a:solidFill>
            </a:endParaRPr>
          </a:p>
        </p:txBody>
      </p:sp>
      <p:sp>
        <p:nvSpPr>
          <p:cNvPr id="2" name="Footer Placeholder 1">
            <a:extLst>
              <a:ext uri="{FF2B5EF4-FFF2-40B4-BE49-F238E27FC236}">
                <a16:creationId xmlns:a16="http://schemas.microsoft.com/office/drawing/2014/main" id="{8A43CFEB-DE69-4D86-9C50-D0A010FD55DA}"/>
              </a:ext>
            </a:extLst>
          </p:cNvPr>
          <p:cNvSpPr>
            <a:spLocks noGrp="1"/>
          </p:cNvSpPr>
          <p:nvPr>
            <p:ph type="ftr" sz="quarter" idx="11"/>
          </p:nvPr>
        </p:nvSpPr>
        <p:spPr/>
        <p:txBody>
          <a:bodyPr/>
          <a:lstStyle/>
          <a:p>
            <a:r>
              <a:rPr lang="en-US"/>
              <a:t>State of Maine</a:t>
            </a:r>
            <a:endParaRPr lang="en-US" dirty="0"/>
          </a:p>
        </p:txBody>
      </p:sp>
      <p:sp>
        <p:nvSpPr>
          <p:cNvPr id="3" name="Slide Number Placeholder 2">
            <a:extLst>
              <a:ext uri="{FF2B5EF4-FFF2-40B4-BE49-F238E27FC236}">
                <a16:creationId xmlns:a16="http://schemas.microsoft.com/office/drawing/2014/main" id="{DDD50B53-D272-4A90-8B3A-499DB3B56AB9}"/>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280418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01F02-1FDC-F4C4-0553-EDD9EB39E7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95FDA7-11DB-2A87-E106-A64C7C9BF04C}"/>
              </a:ext>
            </a:extLst>
          </p:cNvPr>
          <p:cNvSpPr>
            <a:spLocks noGrp="1"/>
          </p:cNvSpPr>
          <p:nvPr>
            <p:ph idx="1"/>
          </p:nvPr>
        </p:nvSpPr>
        <p:spPr/>
        <p:txBody>
          <a:bodyPr>
            <a:normAutofit/>
          </a:bodyPr>
          <a:lstStyle/>
          <a:p>
            <a:pPr marL="0" indent="0">
              <a:buNone/>
            </a:pPr>
            <a:r>
              <a:rPr lang="en-US" sz="1800" b="1" dirty="0"/>
              <a:t>Title 22, Chapter 1683, §8736. </a:t>
            </a:r>
            <a:r>
              <a:rPr lang="en-US" sz="1800" b="1" dirty="0">
                <a:hlinkClick r:id="rId3"/>
              </a:rPr>
              <a:t>Public report</a:t>
            </a:r>
            <a:r>
              <a:rPr lang="en-US" sz="1800" dirty="0"/>
              <a:t>.   Beginning November 1, 2020 and annually thereafter, the organization shall produce and post on its publicly accessible website an annual report, including information developed from the disclosures received pursuant to this subchapter </a:t>
            </a:r>
            <a:r>
              <a:rPr lang="en-US" sz="1800" b="1" dirty="0"/>
              <a:t>on trends in the cost of prescription drugs, analysis of manufacturer prices and price increases, the major components of prescription drug pricing along the supply chain and the impacts on insurance premiums and cost sharing and any other information the organization determines is relevant to providing greater consumer awareness of the factors contributing to the cost of prescription drugs in the State. The report may not make public any information that is confidential pursuant to section 8733</a:t>
            </a:r>
            <a:r>
              <a:rPr lang="en-US" sz="1800" dirty="0"/>
              <a:t>. The organization shall submit the report required by this section to the joint standing committee of the Legislature having jurisdiction over health data reporting and prescription drug matters and the committee may report out legislation to the first regular or second regular session of the Legislature, depending on the year in which the report is submitted.</a:t>
            </a:r>
          </a:p>
        </p:txBody>
      </p:sp>
      <p:pic>
        <p:nvPicPr>
          <p:cNvPr id="6" name="Picture 5">
            <a:extLst>
              <a:ext uri="{FF2B5EF4-FFF2-40B4-BE49-F238E27FC236}">
                <a16:creationId xmlns:a16="http://schemas.microsoft.com/office/drawing/2014/main" id="{0C6DA5A1-985F-C304-AA81-BC0B4CB8E287}"/>
              </a:ext>
            </a:extLst>
          </p:cNvPr>
          <p:cNvPicPr>
            <a:picLocks noChangeAspect="1"/>
          </p:cNvPicPr>
          <p:nvPr/>
        </p:nvPicPr>
        <p:blipFill rotWithShape="1">
          <a:blip r:embed="rId4"/>
          <a:srcRect l="3887" t="17064" r="3600" b="11576"/>
          <a:stretch/>
        </p:blipFill>
        <p:spPr>
          <a:xfrm>
            <a:off x="1196308" y="455341"/>
            <a:ext cx="3801980" cy="1067131"/>
          </a:xfrm>
          <a:prstGeom prst="rect">
            <a:avLst/>
          </a:prstGeom>
        </p:spPr>
      </p:pic>
      <p:sp>
        <p:nvSpPr>
          <p:cNvPr id="2" name="Footer Placeholder 1">
            <a:extLst>
              <a:ext uri="{FF2B5EF4-FFF2-40B4-BE49-F238E27FC236}">
                <a16:creationId xmlns:a16="http://schemas.microsoft.com/office/drawing/2014/main" id="{191582BA-E5BC-708C-2ED1-5D4A6CF1F53C}"/>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49298FE5-16BD-0434-7446-1E1E0787C698}"/>
              </a:ext>
            </a:extLst>
          </p:cNvPr>
          <p:cNvSpPr>
            <a:spLocks noGrp="1"/>
          </p:cNvSpPr>
          <p:nvPr>
            <p:ph type="sldNum" sz="quarter" idx="12"/>
          </p:nvPr>
        </p:nvSpPr>
        <p:spPr/>
        <p:txBody>
          <a:bodyPr/>
          <a:lstStyle/>
          <a:p>
            <a:fld id="{4CE482DC-2269-4F26-9D2A-7E44B1A4CD85}" type="slidenum">
              <a:rPr lang="en-US" sz="1600" smtClean="0"/>
              <a:pPr/>
              <a:t>7</a:t>
            </a:fld>
            <a:endParaRPr lang="en-US" sz="1600" dirty="0"/>
          </a:p>
        </p:txBody>
      </p:sp>
    </p:spTree>
    <p:extLst>
      <p:ext uri="{BB962C8B-B14F-4D97-AF65-F5344CB8AC3E}">
        <p14:creationId xmlns:p14="http://schemas.microsoft.com/office/powerpoint/2010/main" val="4046876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9" name="Content Placeholder 2">
            <a:extLst>
              <a:ext uri="{FF2B5EF4-FFF2-40B4-BE49-F238E27FC236}">
                <a16:creationId xmlns:a16="http://schemas.microsoft.com/office/drawing/2014/main" id="{01D1A6AA-DC76-4913-B4A9-647636BD1919}"/>
              </a:ext>
            </a:extLst>
          </p:cNvPr>
          <p:cNvGraphicFramePr>
            <a:graphicFrameLocks noGrp="1"/>
          </p:cNvGraphicFramePr>
          <p:nvPr>
            <p:ph idx="1"/>
            <p:extLst>
              <p:ext uri="{D42A27DB-BD31-4B8C-83A1-F6EECF244321}">
                <p14:modId xmlns:p14="http://schemas.microsoft.com/office/powerpoint/2010/main" val="262818997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59F3C22B-5908-46F8-B840-7258001CE1EB}"/>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Registration Requirements</a:t>
            </a:r>
            <a:br>
              <a:rPr lang="en-US" sz="3600" dirty="0">
                <a:solidFill>
                  <a:srgbClr val="FFFFFF"/>
                </a:solidFill>
              </a:rPr>
            </a:br>
            <a:r>
              <a:rPr lang="en-US" sz="2000" dirty="0">
                <a:solidFill>
                  <a:schemeClr val="bg1"/>
                </a:solidFill>
              </a:rPr>
              <a:t>[c. 570 sec 2(A)]</a:t>
            </a:r>
          </a:p>
        </p:txBody>
      </p:sp>
      <p:sp>
        <p:nvSpPr>
          <p:cNvPr id="18" name="Rectangle 17">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 name="Graphic 2" descr="Envelope">
            <a:extLst>
              <a:ext uri="{FF2B5EF4-FFF2-40B4-BE49-F238E27FC236}">
                <a16:creationId xmlns:a16="http://schemas.microsoft.com/office/drawing/2014/main" id="{4B31A50C-644E-4939-9AD0-223AEE0D4E3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36567" y="4123074"/>
            <a:ext cx="914400" cy="914400"/>
          </a:xfrm>
          <a:prstGeom prst="rect">
            <a:avLst/>
          </a:prstGeom>
        </p:spPr>
      </p:pic>
      <p:sp>
        <p:nvSpPr>
          <p:cNvPr id="2" name="Footer Placeholder 1">
            <a:extLst>
              <a:ext uri="{FF2B5EF4-FFF2-40B4-BE49-F238E27FC236}">
                <a16:creationId xmlns:a16="http://schemas.microsoft.com/office/drawing/2014/main" id="{0E2E94D1-07CD-4F22-9D0B-0F663B071AD5}"/>
              </a:ext>
            </a:extLst>
          </p:cNvPr>
          <p:cNvSpPr>
            <a:spLocks noGrp="1"/>
          </p:cNvSpPr>
          <p:nvPr>
            <p:ph type="ftr" sz="quarter" idx="11"/>
          </p:nvPr>
        </p:nvSpPr>
        <p:spPr/>
        <p:txBody>
          <a:bodyPr/>
          <a:lstStyle/>
          <a:p>
            <a:r>
              <a:rPr lang="en-US"/>
              <a:t>State of Maine</a:t>
            </a:r>
            <a:endParaRPr lang="en-US" dirty="0"/>
          </a:p>
        </p:txBody>
      </p:sp>
      <p:sp>
        <p:nvSpPr>
          <p:cNvPr id="4" name="Slide Number Placeholder 3">
            <a:extLst>
              <a:ext uri="{FF2B5EF4-FFF2-40B4-BE49-F238E27FC236}">
                <a16:creationId xmlns:a16="http://schemas.microsoft.com/office/drawing/2014/main" id="{753B1566-8B0E-4BB1-971E-8B5C536C06B0}"/>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2764931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0A997-C1D4-25B1-9964-CE98FF67C67E}"/>
              </a:ext>
            </a:extLst>
          </p:cNvPr>
          <p:cNvSpPr>
            <a:spLocks noGrp="1"/>
          </p:cNvSpPr>
          <p:nvPr>
            <p:ph type="title"/>
          </p:nvPr>
        </p:nvSpPr>
        <p:spPr/>
        <p:txBody>
          <a:bodyPr/>
          <a:lstStyle/>
          <a:p>
            <a:r>
              <a:rPr lang="en-US" dirty="0">
                <a:solidFill>
                  <a:schemeClr val="tx1"/>
                </a:solidFill>
              </a:rPr>
              <a:t>Registration Notes</a:t>
            </a:r>
          </a:p>
        </p:txBody>
      </p:sp>
      <p:sp>
        <p:nvSpPr>
          <p:cNvPr id="3" name="Content Placeholder 2">
            <a:extLst>
              <a:ext uri="{FF2B5EF4-FFF2-40B4-BE49-F238E27FC236}">
                <a16:creationId xmlns:a16="http://schemas.microsoft.com/office/drawing/2014/main" id="{631E1ED4-D140-927B-FCB8-9F4150800DEE}"/>
              </a:ext>
            </a:extLst>
          </p:cNvPr>
          <p:cNvSpPr>
            <a:spLocks noGrp="1"/>
          </p:cNvSpPr>
          <p:nvPr>
            <p:ph idx="1"/>
          </p:nvPr>
        </p:nvSpPr>
        <p:spPr/>
        <p:txBody>
          <a:bodyPr>
            <a:normAutofit/>
          </a:bodyPr>
          <a:lstStyle/>
          <a:p>
            <a:r>
              <a:rPr lang="en-US" dirty="0">
                <a:solidFill>
                  <a:schemeClr val="tx1"/>
                </a:solidFill>
              </a:rPr>
              <a:t>Manufacturers that do not set the Wholesale Acquisition Cost (WAC) or for which no products are distributed in Maine are not subject to the requirements of Chapter 570 [Secs 1(G)]. </a:t>
            </a:r>
          </a:p>
          <a:p>
            <a:r>
              <a:rPr lang="en-US" dirty="0">
                <a:solidFill>
                  <a:schemeClr val="tx1"/>
                </a:solidFill>
              </a:rPr>
              <a:t>Virtual manufacturers that are doing business in Maine must be registered in the MHDO portal as manufacturers, not wholesale drug distributors.</a:t>
            </a:r>
          </a:p>
        </p:txBody>
      </p:sp>
      <p:sp>
        <p:nvSpPr>
          <p:cNvPr id="4" name="Footer Placeholder 3">
            <a:extLst>
              <a:ext uri="{FF2B5EF4-FFF2-40B4-BE49-F238E27FC236}">
                <a16:creationId xmlns:a16="http://schemas.microsoft.com/office/drawing/2014/main" id="{661819DE-4E6C-A3E5-8EFA-379CF7925E3F}"/>
              </a:ext>
            </a:extLst>
          </p:cNvPr>
          <p:cNvSpPr>
            <a:spLocks noGrp="1"/>
          </p:cNvSpPr>
          <p:nvPr>
            <p:ph type="ftr" sz="quarter" idx="11"/>
          </p:nvPr>
        </p:nvSpPr>
        <p:spPr/>
        <p:txBody>
          <a:bodyPr/>
          <a:lstStyle/>
          <a:p>
            <a:r>
              <a:rPr lang="en-US"/>
              <a:t>State of Maine</a:t>
            </a:r>
            <a:endParaRPr lang="en-US" dirty="0"/>
          </a:p>
        </p:txBody>
      </p:sp>
      <p:sp>
        <p:nvSpPr>
          <p:cNvPr id="5" name="Slide Number Placeholder 4">
            <a:extLst>
              <a:ext uri="{FF2B5EF4-FFF2-40B4-BE49-F238E27FC236}">
                <a16:creationId xmlns:a16="http://schemas.microsoft.com/office/drawing/2014/main" id="{8356EFE0-D39B-4E89-A25F-E03486CF979C}"/>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39759789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Hospital Data Submitter Webinar&amp;quot;&quot;/&gt;&lt;property id=&quot;20307&quot; value=&quot;256&quot;/&gt;&lt;/object&gt;&lt;object type=&quot;3&quot; unique_id=&quot;10004&quot;&gt;&lt;property id=&quot;20148&quot; value=&quot;5&quot;/&gt;&lt;property id=&quot;20300&quot; value=&quot;Slide 2 - &amp;quot;Agenda&amp;quot;&quot;/&gt;&lt;property id=&quot;20307&quot; value=&quot;257&quot;/&gt;&lt;/object&gt;&lt;object type=&quot;3&quot; unique_id=&quot;10005&quot;&gt;&lt;property id=&quot;20148&quot; value=&quot;5&quot;/&gt;&lt;property id=&quot;20300&quot; value=&quot;Slide 3 - &amp;quot;Current Submission Updates&amp;quot;&quot;/&gt;&lt;property id=&quot;20307&quot; value=&quot;318&quot;/&gt;&lt;/object&gt;&lt;object type=&quot;3&quot; unique_id=&quot;10006&quot;&gt;&lt;property id=&quot;20148&quot; value=&quot;5&quot;/&gt;&lt;property id=&quot;20300&quot; value=&quot;Slide 4 - &amp;quot;New Data Submission Process&amp;quot;&quot;/&gt;&lt;property id=&quot;20307&quot; value=&quot;264&quot;/&gt;&lt;/object&gt;&lt;object type=&quot;3&quot; unique_id=&quot;10007&quot;&gt;&lt;property id=&quot;20148&quot; value=&quot;5&quot;/&gt;&lt;property id=&quot;20300&quot; value=&quot;Slide 5 - &amp;quot;Process Steps&amp;quot;&quot;/&gt;&lt;property id=&quot;20307&quot; value=&quot;309&quot;/&gt;&lt;/object&gt;&lt;object type=&quot;3&quot; unique_id=&quot;10008&quot;&gt;&lt;property id=&quot;20148&quot; value=&quot;5&quot;/&gt;&lt;property id=&quot;20300&quot; value=&quot;Slide 6 - &amp;quot;Step 1:  Registration&amp;quot;&quot;/&gt;&lt;property id=&quot;20307&quot; value=&quot;296&quot;/&gt;&lt;/object&gt;&lt;object type=&quot;3&quot; unique_id=&quot;10009&quot;&gt;&lt;property id=&quot;20148&quot; value=&quot;5&quot;/&gt;&lt;property id=&quot;20300&quot; value=&quot;Slide 7 - &amp;quot;Step 2: Data Submission&amp;quot;&quot;/&gt;&lt;property id=&quot;20307&quot; value=&quot;306&quot;/&gt;&lt;/object&gt;&lt;object type=&quot;3&quot; unique_id=&quot;10010&quot;&gt;&lt;property id=&quot;20148&quot; value=&quot;5&quot;/&gt;&lt;property id=&quot;20300&quot; value=&quot;Slide 8 - &amp;quot;Step 3: Data Processing &amp;amp; Validation&amp;quot;&quot;/&gt;&lt;property id=&quot;20307&quot; value=&quot;304&quot;/&gt;&lt;/object&gt;&lt;object type=&quot;3&quot; unique_id=&quot;10011&quot;&gt;&lt;property id=&quot;20148&quot; value=&quot;5&quot;/&gt;&lt;property id=&quot;20300&quot; value=&quot;Slide 9 - &amp;quot;Validations&amp;quot;&quot;/&gt;&lt;property id=&quot;20307&quot; value=&quot;307&quot;/&gt;&lt;/object&gt;&lt;object type=&quot;3&quot; unique_id=&quot;10012&quot;&gt;&lt;property id=&quot;20148&quot; value=&quot;5&quot;/&gt;&lt;property id=&quot;20300&quot; value=&quot;Slide 10 - &amp;quot;Process Overview&amp;quot;&quot;/&gt;&lt;property id=&quot;20307&quot; value=&quot;287&quot;/&gt;&lt;/object&gt;&lt;object type=&quot;3&quot; unique_id=&quot;10013&quot;&gt;&lt;property id=&quot;20148&quot; value=&quot;5&quot;/&gt;&lt;property id=&quot;20300&quot; value=&quot;Slide 11 - &amp;quot;Proposed Validation Rules&amp;quot;&quot;/&gt;&lt;property id=&quot;20307&quot; value=&quot;314&quot;/&gt;&lt;/object&gt;&lt;object type=&quot;3&quot; unique_id=&quot;10016&quot;&gt;&lt;property id=&quot;20148&quot; value=&quot;5&quot;/&gt;&lt;property id=&quot;20300&quot; value=&quot;Slide 12 - &amp;quot;Validation Issue Types&amp;quot;&quot;/&gt;&lt;property id=&quot;20307&quot; value=&quot;288&quot;/&gt;&lt;/object&gt;&lt;object type=&quot;3&quot; unique_id=&quot;10017&quot;&gt;&lt;property id=&quot;20148&quot; value=&quot;5&quot;/&gt;&lt;property id=&quot;20300&quot; value=&quot;Slide 13 - &amp;quot;Validation Issue Types&amp;quot;&quot;/&gt;&lt;property id=&quot;20307&quot; value=&quot;321&quot;/&gt;&lt;/object&gt;&lt;object type=&quot;3&quot; unique_id=&quot;10018&quot;&gt;&lt;property id=&quot;20148&quot; value=&quot;5&quot;/&gt;&lt;property id=&quot;20300&quot; value=&quot;Slide 14 - &amp;quot;Validation Issue Types&amp;quot;&quot;/&gt;&lt;property id=&quot;20307&quot; value=&quot;302&quot;/&gt;&lt;/object&gt;&lt;object type=&quot;3&quot; unique_id=&quot;10019&quot;&gt;&lt;property id=&quot;20148&quot; value=&quot;5&quot;/&gt;&lt;property id=&quot;20300&quot; value=&quot;Slide 15 - &amp;quot;Validation Issue Types&amp;quot;&quot;/&gt;&lt;property id=&quot;20307&quot; value=&quot;322&quot;/&gt;&lt;/object&gt;&lt;object type=&quot;3&quot; unique_id=&quot;10020&quot;&gt;&lt;property id=&quot;20148&quot; value=&quot;5&quot;/&gt;&lt;property id=&quot;20300&quot; value=&quot;Slide 16 - &amp;quot;Validation Issue Types&amp;quot;&quot;/&gt;&lt;property id=&quot;20307&quot; value=&quot;293&quot;/&gt;&lt;/object&gt;&lt;object type=&quot;3&quot; unique_id=&quot;10021&quot;&gt;&lt;property id=&quot;20148&quot; value=&quot;5&quot;/&gt;&lt;property id=&quot;20300&quot; value=&quot;Slide 17 - &amp;quot;Validation Issue Types&amp;quot;&quot;/&gt;&lt;property id=&quot;20307&quot; value=&quot;323&quot;/&gt;&lt;/object&gt;&lt;object type=&quot;3&quot; unique_id=&quot;10022&quot;&gt;&lt;property id=&quot;20148&quot; value=&quot;5&quot;/&gt;&lt;property id=&quot;20300&quot; value=&quot;Slide 18 - &amp;quot;Validation Issue Types&amp;quot;&quot;/&gt;&lt;property id=&quot;20307&quot; value=&quot;310&quot;/&gt;&lt;/object&gt;&lt;object type=&quot;3&quot; unique_id=&quot;10023&quot;&gt;&lt;property id=&quot;20148&quot; value=&quot;5&quot;/&gt;&lt;property id=&quot;20300&quot; value=&quot;Slide 19 - &amp;quot;Validation Issue Types&amp;quot;&quot;/&gt;&lt;property id=&quot;20307&quot; value=&quot;324&quot;/&gt;&lt;/object&gt;&lt;object type=&quot;3&quot; unique_id=&quot;10024&quot;&gt;&lt;property id=&quot;20148&quot; value=&quot;5&quot;/&gt;&lt;property id=&quot;20300&quot; value=&quot;Slide 20 - &amp;quot;Validation Notification and Issues &amp;quot;&quot;/&gt;&lt;property id=&quot;20307&quot; value=&quot;297&quot;/&gt;&lt;/object&gt;&lt;object type=&quot;3&quot; unique_id=&quot;10025&quot;&gt;&lt;property id=&quot;20148&quot; value=&quot;5&quot;/&gt;&lt;property id=&quot;20300&quot; value=&quot;Slide 21 - &amp;quot;Validation Notification and Issues &amp;quot;&quot;/&gt;&lt;property id=&quot;20307&quot; value=&quot;298&quot;/&gt;&lt;/object&gt;&lt;object type=&quot;3&quot; unique_id=&quot;10026&quot;&gt;&lt;property id=&quot;20148&quot; value=&quot;5&quot;/&gt;&lt;property id=&quot;20300&quot; value=&quot;Slide 23 - &amp;quot;Tips for Reducing Resubmissions&amp;quot;&quot;/&gt;&lt;property id=&quot;20307&quot; value=&quot;319&quot;/&gt;&lt;/object&gt;&lt;object type=&quot;3&quot; unique_id=&quot;10027&quot;&gt;&lt;property id=&quot;20148&quot; value=&quot;5&quot;/&gt;&lt;property id=&quot;20300&quot; value=&quot;Slide 22 - &amp;quot;Validation Issues&amp;quot;&quot;/&gt;&lt;property id=&quot;20307&quot; value=&quot;303&quot;/&gt;&lt;/object&gt;&lt;object type=&quot;3&quot; unique_id=&quot;10028&quot;&gt;&lt;property id=&quot;20148&quot; value=&quot;5&quot;/&gt;&lt;property id=&quot;20300&quot; value=&quot;Slide 26 - &amp;quot;Step 4: Data Passed to MHDO Data Warehouse&amp;quot;&quot;/&gt;&lt;property id=&quot;20307&quot; value=&quot;308&quot;/&gt;&lt;/object&gt;&lt;object type=&quot;3&quot; unique_id=&quot;10029&quot;&gt;&lt;property id=&quot;20148&quot; value=&quot;5&quot;/&gt;&lt;property id=&quot;20300&quot; value=&quot;Slide 27 - &amp;quot;Submission History&amp;quot;&quot;/&gt;&lt;property id=&quot;20307&quot; value=&quot;299&quot;/&gt;&lt;/object&gt;&lt;object type=&quot;3&quot; unique_id=&quot;10030&quot;&gt;&lt;property id=&quot;20148&quot; value=&quot;5&quot;/&gt;&lt;property id=&quot;20300&quot; value=&quot;Slide 28 - &amp;quot;Technology Requirements&amp;quot;&quot;/&gt;&lt;property id=&quot;20307&quot; value=&quot;275&quot;/&gt;&lt;/object&gt;&lt;object type=&quot;3&quot; unique_id=&quot;10031&quot;&gt;&lt;property id=&quot;20148&quot; value=&quot;5&quot;/&gt;&lt;property id=&quot;20300&quot; value=&quot;Slide 29 - &amp;quot;Technology Requirements: Browsers &amp;amp; Settings&amp;quot;&quot;/&gt;&lt;property id=&quot;20307&quot; value=&quot;266&quot;/&gt;&lt;/object&gt;&lt;object type=&quot;3&quot; unique_id=&quot;10032&quot;&gt;&lt;property id=&quot;20148&quot; value=&quot;5&quot;/&gt;&lt;property id=&quot;20300&quot; value=&quot;Slide 30 - &amp;quot;Technology Requirements: Email Notifications&amp;quot;&quot;/&gt;&lt;property id=&quot;20307&quot; value=&quot;292&quot;/&gt;&lt;/object&gt;&lt;object type=&quot;3&quot; unique_id=&quot;10033&quot;&gt;&lt;property id=&quot;20148&quot; value=&quot;5&quot;/&gt;&lt;property id=&quot;20300&quot; value=&quot;Slide 31 - &amp;quot;Technology Requirements: Encryption &amp;amp; Compression&amp;quot;&quot;/&gt;&lt;property id=&quot;20307&quot; value=&quot;265&quot;/&gt;&lt;/object&gt;&lt;object type=&quot;3&quot; unique_id=&quot;10034&quot;&gt;&lt;property id=&quot;20148&quot; value=&quot;5&quot;/&gt;&lt;property id=&quot;20300&quot; value=&quot;Slide 32 - &amp;quot; Data Warehouse Security &amp;amp; Storage&amp;quot;&quot;/&gt;&lt;property id=&quot;20307&quot; value=&quot;285&quot;/&gt;&lt;/object&gt;&lt;object type=&quot;3&quot; unique_id=&quot;10035&quot;&gt;&lt;property id=&quot;20148&quot; value=&quot;5&quot;/&gt;&lt;property id=&quot;20300&quot; value=&quot;Slide 33 - &amp;quot;MHDO Rule Chapter 241&amp;quot;&quot;/&gt;&lt;property id=&quot;20307&quot; value=&quot;311&quot;/&gt;&lt;/object&gt;&lt;object type=&quot;3&quot; unique_id=&quot;10036&quot;&gt;&lt;property id=&quot;20148&quot; value=&quot;5&quot;/&gt;&lt;property id=&quot;20300&quot; value=&quot;Slide 34 - &amp;quot;Chapter 241&amp;quot;&quot;/&gt;&lt;property id=&quot;20307&quot; value=&quot;316&quot;/&gt;&lt;/object&gt;&lt;object type=&quot;3&quot; unique_id=&quot;10037&quot;&gt;&lt;property id=&quot;20148&quot; value=&quot;5&quot;/&gt;&lt;property id=&quot;20300&quot; value=&quot;Slide 36 - &amp;quot;Chapter 241 Changes&amp;quot;&quot;/&gt;&lt;property id=&quot;20307&quot; value=&quot;315&quot;/&gt;&lt;/object&gt;&lt;object type=&quot;3&quot; unique_id=&quot;10038&quot;&gt;&lt;property id=&quot;20148&quot; value=&quot;5&quot;/&gt;&lt;property id=&quot;20300&quot; value=&quot;Slide 38 - &amp;quot;Tips and Helpful Hints&amp;quot;&quot;/&gt;&lt;property id=&quot;20307&quot; value=&quot;313&quot;/&gt;&lt;/object&gt;&lt;object type=&quot;3&quot; unique_id=&quot;10039&quot;&gt;&lt;property id=&quot;20148&quot; value=&quot;5&quot;/&gt;&lt;property id=&quot;20300&quot; value=&quot;Slide 39 - &amp;quot;Timeline &amp;amp; Next Steps&amp;quot;&quot;/&gt;&lt;property id=&quot;20307&quot; value=&quot;276&quot;/&gt;&lt;/object&gt;&lt;object type=&quot;3&quot; unique_id=&quot;10040&quot;&gt;&lt;property id=&quot;20148&quot; value=&quot;5&quot;/&gt;&lt;property id=&quot;20300&quot; value=&quot;Slide 40 - &amp;quot;High-Level Timeline&amp;quot;&quot;/&gt;&lt;property id=&quot;20307&quot; value=&quot;267&quot;/&gt;&lt;/object&gt;&lt;object type=&quot;3&quot; unique_id=&quot;10041&quot;&gt;&lt;property id=&quot;20148&quot; value=&quot;5&quot;/&gt;&lt;property id=&quot;20300&quot; value=&quot;Slide 41 - &amp;quot;Questions?&amp;quot;&quot;/&gt;&lt;property id=&quot;20307&quot; value=&quot;312&quot;/&gt;&lt;/object&gt;&lt;object type=&quot;3&quot; unique_id=&quot;10042&quot;&gt;&lt;property id=&quot;20148&quot; value=&quot;5&quot;/&gt;&lt;property id=&quot;20300&quot; value=&quot;Slide 42 - &amp;quot;Additional Questions or Comments:  webcontact.mhdo@maine.gov  Please indicate in the subject line that you are a h&quot;/&gt;&lt;property id=&quot;20307&quot; value=&quot;258&quot;/&gt;&lt;/object&gt;&lt;object type=&quot;3&quot; unique_id=&quot;10085&quot;&gt;&lt;property id=&quot;20148&quot; value=&quot;5&quot;/&gt;&lt;property id=&quot;20300&quot; value=&quot;Slide 24 - &amp;quot;Questions for Hospitals&amp;quot;&quot;/&gt;&lt;property id=&quot;20307&quot; value=&quot;327&quot;/&gt;&lt;/object&gt;&lt;object type=&quot;3&quot; unique_id=&quot;10086&quot;&gt;&lt;property id=&quot;20148&quot; value=&quot;5&quot;/&gt;&lt;property id=&quot;20300&quot; value=&quot;Slide 25 - &amp;quot;Questions for Hospitals: ICD-10&amp;quot;&quot;/&gt;&lt;property id=&quot;20307&quot; value=&quot;328&quot;/&gt;&lt;/object&gt;&lt;object type=&quot;3&quot; unique_id=&quot;10087&quot;&gt;&lt;property id=&quot;20148&quot; value=&quot;5&quot;/&gt;&lt;property id=&quot;20300&quot; value=&quot;Slide 35&quot;/&gt;&lt;property id=&quot;20307&quot; value=&quot;326&quot;/&gt;&lt;/object&gt;&lt;object type=&quot;3&quot; unique_id=&quot;10088&quot;&gt;&lt;property id=&quot;20148&quot; value=&quot;5&quot;/&gt;&lt;property id=&quot;20300&quot; value=&quot;Slide 37 - &amp;quot;Chapter 241 Changes (cont.)&amp;quot;&quot;/&gt;&lt;property id=&quot;20307&quot; value=&quot;325&quot;/&gt;&lt;/object&gt;&lt;/object&gt;&lt;object type=&quot;8&quot; unique_id=&quot;10084&quot;&gt;&lt;/object&gt;&lt;/object&gt;&lt;/database&gt;"/>
  <p:tag name="SECTOMILLISECCONVERTED" val="1"/>
</p:tagLst>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9FE9B1-07D6-4C48-82EB-B01D57AA6D14}">
  <ds:schemaRef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dcmitype/"/>
    <ds:schemaRef ds:uri="8fe2067a-31b0-458f-a81b-54502c5a278d"/>
    <ds:schemaRef ds:uri="http://www.w3.org/XML/1998/namespace"/>
    <ds:schemaRef ds:uri="http://purl.org/dc/terms/"/>
  </ds:schemaRefs>
</ds:datastoreItem>
</file>

<file path=customXml/itemProps2.xml><?xml version="1.0" encoding="utf-8"?>
<ds:datastoreItem xmlns:ds="http://schemas.openxmlformats.org/officeDocument/2006/customXml" ds:itemID="{B0C1B249-D3D9-4B9D-A0EB-9629F28A2B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2DDA71-4872-46A8-B377-0651FF7C35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8866</TotalTime>
  <Words>2274</Words>
  <Application>Microsoft Office PowerPoint</Application>
  <PresentationFormat>Widescreen</PresentationFormat>
  <Paragraphs>208</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Aptos</vt:lpstr>
      <vt:lpstr>Arial</vt:lpstr>
      <vt:lpstr>Calibri</vt:lpstr>
      <vt:lpstr>Calibri Light</vt:lpstr>
      <vt:lpstr>Symbol</vt:lpstr>
      <vt:lpstr>Retrospect</vt:lpstr>
      <vt:lpstr>Chapter 570 - Uniform Reporting System for Prescription Drug Price Data Sets 2024 Requirements</vt:lpstr>
      <vt:lpstr>Participant Reminders</vt:lpstr>
      <vt:lpstr>Agenda</vt:lpstr>
      <vt:lpstr>PowerPoint Presentation</vt:lpstr>
      <vt:lpstr>PowerPoint Presentation</vt:lpstr>
      <vt:lpstr>Confidentiality Provision in Chapter 570</vt:lpstr>
      <vt:lpstr>PowerPoint Presentation</vt:lpstr>
      <vt:lpstr>Registration Requirements [c. 570 sec 2(A)]</vt:lpstr>
      <vt:lpstr>Registration Notes</vt:lpstr>
      <vt:lpstr>Registration Notes (2)</vt:lpstr>
      <vt:lpstr>Registration Notes (3)</vt:lpstr>
      <vt:lpstr>Chapter 570 Annual Registration</vt:lpstr>
      <vt:lpstr>  MHDO Notifications [c. 570 secs 2 (B) and 2(C)(1, 2)]</vt:lpstr>
      <vt:lpstr>  Pricing Component Data  Requirements, Template Download, Completion &amp;  Submission [c. 570 secs 2(C)(3) and 2(D, E and G)]</vt:lpstr>
      <vt:lpstr>Timeline</vt:lpstr>
      <vt:lpstr> Pricing Component Data Templates</vt:lpstr>
      <vt:lpstr>Criteria for NDC Inclusion</vt:lpstr>
      <vt:lpstr>Data Quality – Process Improvements</vt:lpstr>
      <vt:lpstr>Data Quality – Common Issues</vt:lpstr>
      <vt:lpstr>Data Quality – Common Issues</vt:lpstr>
      <vt:lpstr>MHDO Prescription Drug Price Data Portal Demo</vt:lpstr>
      <vt:lpstr>Enforcement Provisions Ch. 570, Section 4(D)</vt:lpstr>
      <vt:lpstr>Resources</vt:lpstr>
      <vt:lpstr>Technical Support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570 - Uniform Reporting System for Prescription Drug Price Data Sets</dc:title>
  <dc:creator>Leanne Candura</dc:creator>
  <cp:lastModifiedBy>Leanne Candura</cp:lastModifiedBy>
  <cp:revision>87</cp:revision>
  <dcterms:created xsi:type="dcterms:W3CDTF">2020-01-23T13:47:35Z</dcterms:created>
  <dcterms:modified xsi:type="dcterms:W3CDTF">2024-03-14T19:51:01Z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0x0101001B5ABF7CBCBD7D4C97F7B3852BBF8017</vt:lpwstr>
  </property>
</Properties>
</file>